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Lst>
  <p:sldSz cx="18288000" cy="10287000"/>
  <p:notesSz cx="6858000" cy="9144000"/>
  <p:embeddedFontLst>
    <p:embeddedFont>
      <p:font typeface="Inter Medium" charset="1" panose="02000503000000020004"/>
      <p:regular r:id="rId17"/>
    </p:embeddedFont>
    <p:embeddedFont>
      <p:font typeface="Anton" charset="1" panose="00000500000000000000"/>
      <p:regular r:id="rId18"/>
    </p:embeddedFont>
    <p:embeddedFont>
      <p:font typeface="Inter" charset="1" panose="020B0502030000000004"/>
      <p:regular r:id="rId19"/>
    </p:embeddedFont>
    <p:embeddedFont>
      <p:font typeface="Inter Semi-Bold" charset="1" panose="02000503000000020004"/>
      <p:regular r:id="rId20"/>
    </p:embeddedFont>
    <p:embeddedFont>
      <p:font typeface="Inter Bold" charset="1" panose="020B0802030000000004"/>
      <p:regular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https://youtu.be/xX5iOYCJmBI?si=Cf6oQfFh-iKmLQ_H" TargetMode="External" Type="http://schemas.openxmlformats.org/officeDocument/2006/relationships/hyperlink"/><Relationship Id="rId3" Target="https://youtu.be/0euvEdPwQnQ?si=Q9POLZaVY6K5A4OZ" TargetMode="External" Type="http://schemas.openxmlformats.org/officeDocument/2006/relationships/hyperlink"/><Relationship Id="rId4" Target="https://youtu.be/8hly31xKli0?si=eBK6uh31Xfnf-Dzn" TargetMode="External" Type="http://schemas.openxmlformats.org/officeDocument/2006/relationships/hyperlink"/><Relationship Id="rId5" Target="https://youtu.be/WqrbIUggEXQ?si=AZQlspfQqxfUwKx4" TargetMode="External" Type="http://schemas.openxmlformats.org/officeDocument/2006/relationships/hyperlink"/><Relationship Id="rId6" Target="../media/image1.png" Type="http://schemas.openxmlformats.org/officeDocument/2006/relationships/image"/><Relationship Id="rId7" Target="../media/image2.png" Type="http://schemas.openxmlformats.org/officeDocument/2006/relationships/image"/><Relationship Id="rId8" Target="../media/image3.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1.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1.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6.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7.png" Type="http://schemas.openxmlformats.org/officeDocument/2006/relationships/image"/><Relationship Id="rId6" Target="../media/image8.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png" Type="http://schemas.openxmlformats.org/officeDocument/2006/relationships/image"/><Relationship Id="rId4" Target="../media/image10.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1.pn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pn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 Id="rId6" Target="../media/image1.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pn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 Id="rId6" Target="../media/image1.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331926" y="6525979"/>
            <a:ext cx="6851142" cy="8229600"/>
          </a:xfrm>
          <a:custGeom>
            <a:avLst/>
            <a:gdLst/>
            <a:ahLst/>
            <a:cxnLst/>
            <a:rect r="r" b="b" t="t" l="l"/>
            <a:pathLst>
              <a:path h="8229600" w="6851142">
                <a:moveTo>
                  <a:pt x="0" y="0"/>
                </a:moveTo>
                <a:lnTo>
                  <a:pt x="6851142" y="0"/>
                </a:lnTo>
                <a:lnTo>
                  <a:pt x="6851142" y="8229600"/>
                </a:lnTo>
                <a:lnTo>
                  <a:pt x="0" y="8229600"/>
                </a:lnTo>
                <a:lnTo>
                  <a:pt x="0" y="0"/>
                </a:lnTo>
                <a:close/>
              </a:path>
            </a:pathLst>
          </a:custGeom>
          <a:blipFill>
            <a:blip r:embed="rId2"/>
            <a:stretch>
              <a:fillRect l="0" t="0" r="0" b="0"/>
            </a:stretch>
          </a:blipFill>
        </p:spPr>
      </p:sp>
      <p:sp>
        <p:nvSpPr>
          <p:cNvPr name="Freeform 3" id="3"/>
          <p:cNvSpPr/>
          <p:nvPr/>
        </p:nvSpPr>
        <p:spPr>
          <a:xfrm flipH="false" flipV="false" rot="0">
            <a:off x="11104932" y="-4468579"/>
            <a:ext cx="6851142" cy="8229600"/>
          </a:xfrm>
          <a:custGeom>
            <a:avLst/>
            <a:gdLst/>
            <a:ahLst/>
            <a:cxnLst/>
            <a:rect r="r" b="b" t="t" l="l"/>
            <a:pathLst>
              <a:path h="8229600" w="6851142">
                <a:moveTo>
                  <a:pt x="0" y="0"/>
                </a:moveTo>
                <a:lnTo>
                  <a:pt x="6851142" y="0"/>
                </a:lnTo>
                <a:lnTo>
                  <a:pt x="6851142" y="8229600"/>
                </a:lnTo>
                <a:lnTo>
                  <a:pt x="0" y="8229600"/>
                </a:lnTo>
                <a:lnTo>
                  <a:pt x="0" y="0"/>
                </a:lnTo>
                <a:close/>
              </a:path>
            </a:pathLst>
          </a:custGeom>
          <a:blipFill>
            <a:blip r:embed="rId2"/>
            <a:stretch>
              <a:fillRect l="0" t="0" r="0" b="0"/>
            </a:stretch>
          </a:blipFill>
        </p:spPr>
      </p:sp>
      <p:grpSp>
        <p:nvGrpSpPr>
          <p:cNvPr name="Group 4" id="4"/>
          <p:cNvGrpSpPr/>
          <p:nvPr/>
        </p:nvGrpSpPr>
        <p:grpSpPr>
          <a:xfrm rot="0">
            <a:off x="1028700" y="1028700"/>
            <a:ext cx="16230600" cy="8229600"/>
            <a:chOff x="0" y="0"/>
            <a:chExt cx="4274726" cy="2167467"/>
          </a:xfrm>
        </p:grpSpPr>
        <p:sp>
          <p:nvSpPr>
            <p:cNvPr name="Freeform 5" id="5"/>
            <p:cNvSpPr/>
            <p:nvPr/>
          </p:nvSpPr>
          <p:spPr>
            <a:xfrm flipH="false" flipV="false" rot="0">
              <a:off x="0" y="0"/>
              <a:ext cx="4274726" cy="2167467"/>
            </a:xfrm>
            <a:custGeom>
              <a:avLst/>
              <a:gdLst/>
              <a:ahLst/>
              <a:cxnLst/>
              <a:rect r="r" b="b" t="t" l="l"/>
              <a:pathLst>
                <a:path h="2167467" w="4274726">
                  <a:moveTo>
                    <a:pt x="24327" y="0"/>
                  </a:moveTo>
                  <a:lnTo>
                    <a:pt x="4250399" y="0"/>
                  </a:lnTo>
                  <a:cubicBezTo>
                    <a:pt x="4263834" y="0"/>
                    <a:pt x="4274726" y="10891"/>
                    <a:pt x="4274726" y="24327"/>
                  </a:cubicBezTo>
                  <a:lnTo>
                    <a:pt x="4274726" y="2143140"/>
                  </a:lnTo>
                  <a:cubicBezTo>
                    <a:pt x="4274726" y="2156575"/>
                    <a:pt x="4263834" y="2167467"/>
                    <a:pt x="4250399" y="2167467"/>
                  </a:cubicBezTo>
                  <a:lnTo>
                    <a:pt x="24327" y="2167467"/>
                  </a:lnTo>
                  <a:cubicBezTo>
                    <a:pt x="10891" y="2167467"/>
                    <a:pt x="0" y="2156575"/>
                    <a:pt x="0" y="2143140"/>
                  </a:cubicBezTo>
                  <a:lnTo>
                    <a:pt x="0" y="24327"/>
                  </a:lnTo>
                  <a:cubicBezTo>
                    <a:pt x="0" y="10891"/>
                    <a:pt x="10891" y="0"/>
                    <a:pt x="24327" y="0"/>
                  </a:cubicBezTo>
                  <a:close/>
                </a:path>
              </a:pathLst>
            </a:custGeom>
            <a:solidFill>
              <a:srgbClr val="000000">
                <a:alpha val="0"/>
              </a:srgbClr>
            </a:solidFill>
            <a:ln w="38100" cap="rnd">
              <a:solidFill>
                <a:srgbClr val="FFFFFF"/>
              </a:solidFill>
              <a:prstDash val="solid"/>
              <a:round/>
            </a:ln>
          </p:spPr>
        </p:sp>
        <p:sp>
          <p:nvSpPr>
            <p:cNvPr name="TextBox 6" id="6"/>
            <p:cNvSpPr txBox="true"/>
            <p:nvPr/>
          </p:nvSpPr>
          <p:spPr>
            <a:xfrm>
              <a:off x="0" y="-38100"/>
              <a:ext cx="4274726" cy="2205567"/>
            </a:xfrm>
            <a:prstGeom prst="rect">
              <a:avLst/>
            </a:prstGeom>
          </p:spPr>
          <p:txBody>
            <a:bodyPr anchor="ctr" rtlCol="false" tIns="50800" lIns="50800" bIns="50800" rIns="50800"/>
            <a:lstStyle/>
            <a:p>
              <a:pPr algn="ctr">
                <a:lnSpc>
                  <a:spcPts val="3079"/>
                </a:lnSpc>
              </a:pPr>
            </a:p>
          </p:txBody>
        </p:sp>
      </p:grpSp>
      <p:grpSp>
        <p:nvGrpSpPr>
          <p:cNvPr name="Group 7" id="7"/>
          <p:cNvGrpSpPr/>
          <p:nvPr/>
        </p:nvGrpSpPr>
        <p:grpSpPr>
          <a:xfrm rot="0">
            <a:off x="5524949" y="686348"/>
            <a:ext cx="6860641" cy="1075229"/>
            <a:chOff x="0" y="0"/>
            <a:chExt cx="9147521" cy="1433639"/>
          </a:xfrm>
        </p:grpSpPr>
        <p:grpSp>
          <p:nvGrpSpPr>
            <p:cNvPr name="Group 8" id="8"/>
            <p:cNvGrpSpPr/>
            <p:nvPr/>
          </p:nvGrpSpPr>
          <p:grpSpPr>
            <a:xfrm rot="0">
              <a:off x="0" y="0"/>
              <a:ext cx="9147521" cy="1433639"/>
              <a:chOff x="0" y="0"/>
              <a:chExt cx="1806918" cy="283188"/>
            </a:xfrm>
          </p:grpSpPr>
          <p:sp>
            <p:nvSpPr>
              <p:cNvPr name="Freeform 9" id="9"/>
              <p:cNvSpPr/>
              <p:nvPr/>
            </p:nvSpPr>
            <p:spPr>
              <a:xfrm flipH="false" flipV="false" rot="0">
                <a:off x="0" y="0"/>
                <a:ext cx="1806918" cy="283188"/>
              </a:xfrm>
              <a:custGeom>
                <a:avLst/>
                <a:gdLst/>
                <a:ahLst/>
                <a:cxnLst/>
                <a:rect r="r" b="b" t="t" l="l"/>
                <a:pathLst>
                  <a:path h="283188" w="1806918">
                    <a:moveTo>
                      <a:pt x="57551" y="0"/>
                    </a:moveTo>
                    <a:lnTo>
                      <a:pt x="1749367" y="0"/>
                    </a:lnTo>
                    <a:cubicBezTo>
                      <a:pt x="1764630" y="0"/>
                      <a:pt x="1779269" y="6063"/>
                      <a:pt x="1790061" y="16856"/>
                    </a:cubicBezTo>
                    <a:cubicBezTo>
                      <a:pt x="1800854" y="27649"/>
                      <a:pt x="1806918" y="42288"/>
                      <a:pt x="1806918" y="57551"/>
                    </a:cubicBezTo>
                    <a:lnTo>
                      <a:pt x="1806918" y="225637"/>
                    </a:lnTo>
                    <a:cubicBezTo>
                      <a:pt x="1806918" y="240900"/>
                      <a:pt x="1800854" y="255539"/>
                      <a:pt x="1790061" y="266332"/>
                    </a:cubicBezTo>
                    <a:cubicBezTo>
                      <a:pt x="1779269" y="277125"/>
                      <a:pt x="1764630" y="283188"/>
                      <a:pt x="1749367" y="283188"/>
                    </a:cubicBezTo>
                    <a:lnTo>
                      <a:pt x="57551" y="283188"/>
                    </a:lnTo>
                    <a:cubicBezTo>
                      <a:pt x="42288" y="283188"/>
                      <a:pt x="27649" y="277125"/>
                      <a:pt x="16856" y="266332"/>
                    </a:cubicBezTo>
                    <a:cubicBezTo>
                      <a:pt x="6063" y="255539"/>
                      <a:pt x="0" y="240900"/>
                      <a:pt x="0" y="225637"/>
                    </a:cubicBezTo>
                    <a:lnTo>
                      <a:pt x="0" y="57551"/>
                    </a:lnTo>
                    <a:cubicBezTo>
                      <a:pt x="0" y="42288"/>
                      <a:pt x="6063" y="27649"/>
                      <a:pt x="16856" y="16856"/>
                    </a:cubicBezTo>
                    <a:cubicBezTo>
                      <a:pt x="27649" y="6063"/>
                      <a:pt x="42288" y="0"/>
                      <a:pt x="57551" y="0"/>
                    </a:cubicBezTo>
                    <a:close/>
                  </a:path>
                </a:pathLst>
              </a:custGeom>
              <a:solidFill>
                <a:srgbClr val="000000"/>
              </a:solidFill>
              <a:ln w="38100" cap="rnd">
                <a:solidFill>
                  <a:srgbClr val="FFFFFF"/>
                </a:solidFill>
                <a:prstDash val="solid"/>
                <a:round/>
              </a:ln>
            </p:spPr>
          </p:sp>
          <p:sp>
            <p:nvSpPr>
              <p:cNvPr name="TextBox 10" id="10"/>
              <p:cNvSpPr txBox="true"/>
              <p:nvPr/>
            </p:nvSpPr>
            <p:spPr>
              <a:xfrm>
                <a:off x="0" y="-38100"/>
                <a:ext cx="1806918" cy="321288"/>
              </a:xfrm>
              <a:prstGeom prst="rect">
                <a:avLst/>
              </a:prstGeom>
            </p:spPr>
            <p:txBody>
              <a:bodyPr anchor="ctr" rtlCol="false" tIns="50800" lIns="50800" bIns="50800" rIns="50800"/>
              <a:lstStyle/>
              <a:p>
                <a:pPr algn="ctr">
                  <a:lnSpc>
                    <a:spcPts val="2659"/>
                  </a:lnSpc>
                </a:pPr>
              </a:p>
            </p:txBody>
          </p:sp>
        </p:grpSp>
        <p:sp>
          <p:nvSpPr>
            <p:cNvPr name="TextBox 11" id="11"/>
            <p:cNvSpPr txBox="true"/>
            <p:nvPr/>
          </p:nvSpPr>
          <p:spPr>
            <a:xfrm rot="0">
              <a:off x="594927" y="195273"/>
              <a:ext cx="7957667" cy="1004993"/>
            </a:xfrm>
            <a:prstGeom prst="rect">
              <a:avLst/>
            </a:prstGeom>
          </p:spPr>
          <p:txBody>
            <a:bodyPr anchor="t" rtlCol="false" tIns="0" lIns="0" bIns="0" rIns="0">
              <a:spAutoFit/>
            </a:bodyPr>
            <a:lstStyle/>
            <a:p>
              <a:pPr algn="ctr">
                <a:lnSpc>
                  <a:spcPts val="3079"/>
                </a:lnSpc>
                <a:spcBef>
                  <a:spcPct val="0"/>
                </a:spcBef>
              </a:pPr>
              <a:r>
                <a:rPr lang="en-US" b="true" sz="2199">
                  <a:solidFill>
                    <a:srgbClr val="FFFFFF"/>
                  </a:solidFill>
                  <a:latin typeface="Inter Medium"/>
                  <a:ea typeface="Inter Medium"/>
                  <a:cs typeface="Inter Medium"/>
                  <a:sym typeface="Inter Medium"/>
                </a:rPr>
                <a:t>MA'LUMOTLAR TUZILMALARI VA ALGORITMLAR</a:t>
              </a:r>
            </a:p>
          </p:txBody>
        </p:sp>
      </p:grpSp>
      <p:grpSp>
        <p:nvGrpSpPr>
          <p:cNvPr name="Group 12" id="12"/>
          <p:cNvGrpSpPr/>
          <p:nvPr/>
        </p:nvGrpSpPr>
        <p:grpSpPr>
          <a:xfrm rot="0">
            <a:off x="6622554" y="8915948"/>
            <a:ext cx="5042892" cy="684704"/>
            <a:chOff x="0" y="0"/>
            <a:chExt cx="6723856" cy="912939"/>
          </a:xfrm>
        </p:grpSpPr>
        <p:grpSp>
          <p:nvGrpSpPr>
            <p:cNvPr name="Group 13" id="13"/>
            <p:cNvGrpSpPr/>
            <p:nvPr/>
          </p:nvGrpSpPr>
          <p:grpSpPr>
            <a:xfrm rot="0">
              <a:off x="0" y="0"/>
              <a:ext cx="6723856" cy="912939"/>
              <a:chOff x="0" y="0"/>
              <a:chExt cx="1328169" cy="180334"/>
            </a:xfrm>
          </p:grpSpPr>
          <p:sp>
            <p:nvSpPr>
              <p:cNvPr name="Freeform 14" id="14"/>
              <p:cNvSpPr/>
              <p:nvPr/>
            </p:nvSpPr>
            <p:spPr>
              <a:xfrm flipH="false" flipV="false" rot="0">
                <a:off x="0" y="0"/>
                <a:ext cx="1328169" cy="180334"/>
              </a:xfrm>
              <a:custGeom>
                <a:avLst/>
                <a:gdLst/>
                <a:ahLst/>
                <a:cxnLst/>
                <a:rect r="r" b="b" t="t" l="l"/>
                <a:pathLst>
                  <a:path h="180334" w="1328169">
                    <a:moveTo>
                      <a:pt x="78296" y="0"/>
                    </a:moveTo>
                    <a:lnTo>
                      <a:pt x="1249873" y="0"/>
                    </a:lnTo>
                    <a:cubicBezTo>
                      <a:pt x="1293115" y="0"/>
                      <a:pt x="1328169" y="35054"/>
                      <a:pt x="1328169" y="78296"/>
                    </a:cubicBezTo>
                    <a:lnTo>
                      <a:pt x="1328169" y="102038"/>
                    </a:lnTo>
                    <a:cubicBezTo>
                      <a:pt x="1328169" y="145279"/>
                      <a:pt x="1293115" y="180334"/>
                      <a:pt x="1249873" y="180334"/>
                    </a:cubicBezTo>
                    <a:lnTo>
                      <a:pt x="78296" y="180334"/>
                    </a:lnTo>
                    <a:cubicBezTo>
                      <a:pt x="35054" y="180334"/>
                      <a:pt x="0" y="145279"/>
                      <a:pt x="0" y="102038"/>
                    </a:cubicBezTo>
                    <a:lnTo>
                      <a:pt x="0" y="78296"/>
                    </a:lnTo>
                    <a:cubicBezTo>
                      <a:pt x="0" y="35054"/>
                      <a:pt x="35054" y="0"/>
                      <a:pt x="78296" y="0"/>
                    </a:cubicBezTo>
                    <a:close/>
                  </a:path>
                </a:pathLst>
              </a:custGeom>
              <a:solidFill>
                <a:srgbClr val="000000"/>
              </a:solidFill>
              <a:ln w="38100" cap="rnd">
                <a:solidFill>
                  <a:srgbClr val="FFFFFF"/>
                </a:solidFill>
                <a:prstDash val="solid"/>
                <a:round/>
              </a:ln>
            </p:spPr>
          </p:sp>
          <p:sp>
            <p:nvSpPr>
              <p:cNvPr name="TextBox 15" id="15"/>
              <p:cNvSpPr txBox="true"/>
              <p:nvPr/>
            </p:nvSpPr>
            <p:spPr>
              <a:xfrm>
                <a:off x="0" y="-38100"/>
                <a:ext cx="1328169" cy="218434"/>
              </a:xfrm>
              <a:prstGeom prst="rect">
                <a:avLst/>
              </a:prstGeom>
            </p:spPr>
            <p:txBody>
              <a:bodyPr anchor="ctr" rtlCol="false" tIns="50800" lIns="50800" bIns="50800" rIns="50800"/>
              <a:lstStyle/>
              <a:p>
                <a:pPr algn="ctr">
                  <a:lnSpc>
                    <a:spcPts val="2659"/>
                  </a:lnSpc>
                </a:pPr>
              </a:p>
            </p:txBody>
          </p:sp>
        </p:grpSp>
        <p:sp>
          <p:nvSpPr>
            <p:cNvPr name="TextBox 16" id="16"/>
            <p:cNvSpPr txBox="true"/>
            <p:nvPr/>
          </p:nvSpPr>
          <p:spPr>
            <a:xfrm rot="0">
              <a:off x="173920" y="195273"/>
              <a:ext cx="6376015" cy="484293"/>
            </a:xfrm>
            <a:prstGeom prst="rect">
              <a:avLst/>
            </a:prstGeom>
          </p:spPr>
          <p:txBody>
            <a:bodyPr anchor="t" rtlCol="false" tIns="0" lIns="0" bIns="0" rIns="0">
              <a:spAutoFit/>
            </a:bodyPr>
            <a:lstStyle/>
            <a:p>
              <a:pPr algn="ctr">
                <a:lnSpc>
                  <a:spcPts val="3079"/>
                </a:lnSpc>
                <a:spcBef>
                  <a:spcPct val="0"/>
                </a:spcBef>
              </a:pPr>
              <a:r>
                <a:rPr lang="en-US" b="true" sz="2199">
                  <a:solidFill>
                    <a:srgbClr val="FFFFFF"/>
                  </a:solidFill>
                  <a:latin typeface="Inter Medium"/>
                  <a:ea typeface="Inter Medium"/>
                  <a:cs typeface="Inter Medium"/>
                  <a:sym typeface="Inter Medium"/>
                </a:rPr>
                <a:t>PRESENTED BY ZIKRILLO</a:t>
              </a:r>
            </a:p>
          </p:txBody>
        </p:sp>
      </p:grpSp>
      <p:sp>
        <p:nvSpPr>
          <p:cNvPr name="TextBox 17" id="17"/>
          <p:cNvSpPr txBox="true"/>
          <p:nvPr/>
        </p:nvSpPr>
        <p:spPr>
          <a:xfrm rot="0">
            <a:off x="5524949" y="3285057"/>
            <a:ext cx="7238102" cy="900723"/>
          </a:xfrm>
          <a:prstGeom prst="rect">
            <a:avLst/>
          </a:prstGeom>
        </p:spPr>
        <p:txBody>
          <a:bodyPr anchor="t" rtlCol="false" tIns="0" lIns="0" bIns="0" rIns="0">
            <a:spAutoFit/>
          </a:bodyPr>
          <a:lstStyle/>
          <a:p>
            <a:pPr algn="ctr">
              <a:lnSpc>
                <a:spcPts val="7337"/>
              </a:lnSpc>
              <a:spcBef>
                <a:spcPct val="0"/>
              </a:spcBef>
            </a:pPr>
            <a:r>
              <a:rPr lang="en-US" b="true" sz="5240">
                <a:solidFill>
                  <a:srgbClr val="FFFFFF"/>
                </a:solidFill>
                <a:latin typeface="Inter Medium"/>
                <a:ea typeface="Inter Medium"/>
                <a:cs typeface="Inter Medium"/>
                <a:sym typeface="Inter Medium"/>
              </a:rPr>
              <a:t>1-DARS</a:t>
            </a:r>
          </a:p>
        </p:txBody>
      </p:sp>
      <p:sp>
        <p:nvSpPr>
          <p:cNvPr name="TextBox 18" id="18"/>
          <p:cNvSpPr txBox="true"/>
          <p:nvPr/>
        </p:nvSpPr>
        <p:spPr>
          <a:xfrm rot="0">
            <a:off x="3757497" y="3880980"/>
            <a:ext cx="10773006" cy="2803995"/>
          </a:xfrm>
          <a:prstGeom prst="rect">
            <a:avLst/>
          </a:prstGeom>
        </p:spPr>
        <p:txBody>
          <a:bodyPr anchor="t" rtlCol="false" tIns="0" lIns="0" bIns="0" rIns="0">
            <a:spAutoFit/>
          </a:bodyPr>
          <a:lstStyle/>
          <a:p>
            <a:pPr algn="ctr">
              <a:lnSpc>
                <a:spcPts val="23038"/>
              </a:lnSpc>
              <a:spcBef>
                <a:spcPct val="0"/>
              </a:spcBef>
            </a:pPr>
            <a:r>
              <a:rPr lang="en-US" sz="16456">
                <a:solidFill>
                  <a:srgbClr val="FFFFFF"/>
                </a:solidFill>
                <a:latin typeface="Anton"/>
                <a:ea typeface="Anton"/>
                <a:cs typeface="Anton"/>
                <a:sym typeface="Anton"/>
              </a:rPr>
              <a:t>ALGORITM?</a:t>
            </a:r>
          </a:p>
        </p:txBody>
      </p:sp>
      <p:sp>
        <p:nvSpPr>
          <p:cNvPr name="TextBox 19" id="19"/>
          <p:cNvSpPr txBox="true"/>
          <p:nvPr/>
        </p:nvSpPr>
        <p:spPr>
          <a:xfrm rot="0">
            <a:off x="5280608" y="7890938"/>
            <a:ext cx="7726785" cy="621030"/>
          </a:xfrm>
          <a:prstGeom prst="rect">
            <a:avLst/>
          </a:prstGeom>
        </p:spPr>
        <p:txBody>
          <a:bodyPr anchor="t" rtlCol="false" tIns="0" lIns="0" bIns="0" rIns="0">
            <a:spAutoFit/>
          </a:bodyPr>
          <a:lstStyle/>
          <a:p>
            <a:pPr algn="ctr">
              <a:lnSpc>
                <a:spcPts val="2520"/>
              </a:lnSpc>
              <a:spcBef>
                <a:spcPct val="0"/>
              </a:spcBef>
            </a:pPr>
            <a:r>
              <a:rPr lang="en-US" sz="1800">
                <a:solidFill>
                  <a:srgbClr val="FFFFFF"/>
                </a:solidFill>
                <a:latin typeface="Inter"/>
                <a:ea typeface="Inter"/>
                <a:cs typeface="Inter"/>
                <a:sym typeface="Inter"/>
              </a:rPr>
              <a:t>Agar o’qisang-u o’ylamasang — chalkashib qolasan. Agar o’ylasang-u o’qimasang — shubha-gumonlar tagida qolib ketasan.</a:t>
            </a:r>
          </a:p>
        </p:txBody>
      </p:sp>
      <p:sp>
        <p:nvSpPr>
          <p:cNvPr name="Freeform 20" id="20"/>
          <p:cNvSpPr/>
          <p:nvPr/>
        </p:nvSpPr>
        <p:spPr>
          <a:xfrm flipH="false" flipV="false" rot="0">
            <a:off x="16388021" y="8413465"/>
            <a:ext cx="600986" cy="600986"/>
          </a:xfrm>
          <a:custGeom>
            <a:avLst/>
            <a:gdLst/>
            <a:ahLst/>
            <a:cxnLst/>
            <a:rect r="r" b="b" t="t" l="l"/>
            <a:pathLst>
              <a:path h="600986" w="600986">
                <a:moveTo>
                  <a:pt x="0" y="0"/>
                </a:moveTo>
                <a:lnTo>
                  <a:pt x="600986" y="0"/>
                </a:lnTo>
                <a:lnTo>
                  <a:pt x="600986" y="600986"/>
                </a:lnTo>
                <a:lnTo>
                  <a:pt x="0" y="60098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21" id="21"/>
          <p:cNvSpPr/>
          <p:nvPr/>
        </p:nvSpPr>
        <p:spPr>
          <a:xfrm flipH="false" flipV="false" rot="0">
            <a:off x="14155213" y="1028700"/>
            <a:ext cx="3104087" cy="1249686"/>
          </a:xfrm>
          <a:custGeom>
            <a:avLst/>
            <a:gdLst/>
            <a:ahLst/>
            <a:cxnLst/>
            <a:rect r="r" b="b" t="t" l="l"/>
            <a:pathLst>
              <a:path h="1249686" w="3104087">
                <a:moveTo>
                  <a:pt x="0" y="0"/>
                </a:moveTo>
                <a:lnTo>
                  <a:pt x="3104087" y="0"/>
                </a:lnTo>
                <a:lnTo>
                  <a:pt x="3104087" y="1249686"/>
                </a:lnTo>
                <a:lnTo>
                  <a:pt x="0" y="1249686"/>
                </a:lnTo>
                <a:lnTo>
                  <a:pt x="0" y="0"/>
                </a:lnTo>
                <a:close/>
              </a:path>
            </a:pathLst>
          </a:custGeom>
          <a:blipFill>
            <a:blip r:embed="rId5"/>
            <a:stretch>
              <a:fillRect l="-773" t="0" r="-2787" b="0"/>
            </a:stretch>
          </a:blipFill>
          <a:ln cap="sq">
            <a:noFill/>
            <a:prstDash val="solid"/>
            <a:miter/>
          </a:ln>
        </p:spPr>
      </p:sp>
      <p:sp>
        <p:nvSpPr>
          <p:cNvPr name="Freeform 22" id="22"/>
          <p:cNvSpPr/>
          <p:nvPr/>
        </p:nvSpPr>
        <p:spPr>
          <a:xfrm flipH="false" flipV="false" rot="0">
            <a:off x="1478907" y="1353050"/>
            <a:ext cx="600986" cy="600986"/>
          </a:xfrm>
          <a:custGeom>
            <a:avLst/>
            <a:gdLst/>
            <a:ahLst/>
            <a:cxnLst/>
            <a:rect r="r" b="b" t="t" l="l"/>
            <a:pathLst>
              <a:path h="600986" w="600986">
                <a:moveTo>
                  <a:pt x="0" y="0"/>
                </a:moveTo>
                <a:lnTo>
                  <a:pt x="600985" y="0"/>
                </a:lnTo>
                <a:lnTo>
                  <a:pt x="600985" y="600986"/>
                </a:lnTo>
                <a:lnTo>
                  <a:pt x="0" y="60098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7300194" y="1028700"/>
            <a:ext cx="3687612" cy="1075229"/>
            <a:chOff x="0" y="0"/>
            <a:chExt cx="4916816" cy="1433639"/>
          </a:xfrm>
        </p:grpSpPr>
        <p:grpSp>
          <p:nvGrpSpPr>
            <p:cNvPr name="Group 3" id="3"/>
            <p:cNvGrpSpPr/>
            <p:nvPr/>
          </p:nvGrpSpPr>
          <p:grpSpPr>
            <a:xfrm rot="0">
              <a:off x="0" y="0"/>
              <a:ext cx="4916816" cy="1433639"/>
              <a:chOff x="0" y="0"/>
              <a:chExt cx="971223" cy="283188"/>
            </a:xfrm>
          </p:grpSpPr>
          <p:sp>
            <p:nvSpPr>
              <p:cNvPr name="Freeform 4" id="4"/>
              <p:cNvSpPr/>
              <p:nvPr/>
            </p:nvSpPr>
            <p:spPr>
              <a:xfrm flipH="false" flipV="false" rot="0">
                <a:off x="0" y="0"/>
                <a:ext cx="971223" cy="283188"/>
              </a:xfrm>
              <a:custGeom>
                <a:avLst/>
                <a:gdLst/>
                <a:ahLst/>
                <a:cxnLst/>
                <a:rect r="r" b="b" t="t" l="l"/>
                <a:pathLst>
                  <a:path h="283188" w="971223">
                    <a:moveTo>
                      <a:pt x="107071" y="0"/>
                    </a:moveTo>
                    <a:lnTo>
                      <a:pt x="864151" y="0"/>
                    </a:lnTo>
                    <a:cubicBezTo>
                      <a:pt x="923285" y="0"/>
                      <a:pt x="971223" y="47938"/>
                      <a:pt x="971223" y="107071"/>
                    </a:cubicBezTo>
                    <a:lnTo>
                      <a:pt x="971223" y="176117"/>
                    </a:lnTo>
                    <a:cubicBezTo>
                      <a:pt x="971223" y="204514"/>
                      <a:pt x="959942" y="231748"/>
                      <a:pt x="939862" y="251827"/>
                    </a:cubicBezTo>
                    <a:cubicBezTo>
                      <a:pt x="919783" y="271907"/>
                      <a:pt x="892548" y="283188"/>
                      <a:pt x="864151" y="283188"/>
                    </a:cubicBezTo>
                    <a:lnTo>
                      <a:pt x="107071" y="283188"/>
                    </a:lnTo>
                    <a:cubicBezTo>
                      <a:pt x="47938" y="283188"/>
                      <a:pt x="0" y="235250"/>
                      <a:pt x="0" y="176117"/>
                    </a:cubicBezTo>
                    <a:lnTo>
                      <a:pt x="0" y="107071"/>
                    </a:lnTo>
                    <a:cubicBezTo>
                      <a:pt x="0" y="78674"/>
                      <a:pt x="11281" y="51440"/>
                      <a:pt x="31361" y="31361"/>
                    </a:cubicBezTo>
                    <a:cubicBezTo>
                      <a:pt x="51440" y="11281"/>
                      <a:pt x="78674" y="0"/>
                      <a:pt x="107071" y="0"/>
                    </a:cubicBezTo>
                    <a:close/>
                  </a:path>
                </a:pathLst>
              </a:custGeom>
              <a:solidFill>
                <a:srgbClr val="000000">
                  <a:alpha val="0"/>
                </a:srgbClr>
              </a:solidFill>
              <a:ln w="38100" cap="rnd">
                <a:solidFill>
                  <a:srgbClr val="FFFFFF"/>
                </a:solidFill>
                <a:prstDash val="solid"/>
                <a:round/>
              </a:ln>
            </p:spPr>
          </p:sp>
          <p:sp>
            <p:nvSpPr>
              <p:cNvPr name="TextBox 5" id="5"/>
              <p:cNvSpPr txBox="true"/>
              <p:nvPr/>
            </p:nvSpPr>
            <p:spPr>
              <a:xfrm>
                <a:off x="0" y="-38100"/>
                <a:ext cx="971223" cy="321288"/>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319775" y="195273"/>
              <a:ext cx="4277266" cy="1004993"/>
            </a:xfrm>
            <a:prstGeom prst="rect">
              <a:avLst/>
            </a:prstGeom>
          </p:spPr>
          <p:txBody>
            <a:bodyPr anchor="t" rtlCol="false" tIns="0" lIns="0" bIns="0" rIns="0">
              <a:spAutoFit/>
            </a:bodyPr>
            <a:lstStyle/>
            <a:p>
              <a:pPr algn="ctr">
                <a:lnSpc>
                  <a:spcPts val="3079"/>
                </a:lnSpc>
                <a:spcBef>
                  <a:spcPct val="0"/>
                </a:spcBef>
              </a:pPr>
              <a:r>
                <a:rPr lang="en-US" b="true" sz="2199">
                  <a:solidFill>
                    <a:srgbClr val="FFFFFF"/>
                  </a:solidFill>
                  <a:latin typeface="Inter Medium"/>
                  <a:ea typeface="Inter Medium"/>
                  <a:cs typeface="Inter Medium"/>
                  <a:sym typeface="Inter Medium"/>
                </a:rPr>
                <a:t>DATA STRUCTURES AND ALGORITHMS</a:t>
              </a:r>
            </a:p>
          </p:txBody>
        </p:sp>
      </p:grpSp>
      <p:grpSp>
        <p:nvGrpSpPr>
          <p:cNvPr name="Group 7" id="7"/>
          <p:cNvGrpSpPr/>
          <p:nvPr/>
        </p:nvGrpSpPr>
        <p:grpSpPr>
          <a:xfrm rot="0">
            <a:off x="8204566" y="8573596"/>
            <a:ext cx="1878869" cy="684704"/>
            <a:chOff x="0" y="0"/>
            <a:chExt cx="2505159" cy="912939"/>
          </a:xfrm>
        </p:grpSpPr>
        <p:grpSp>
          <p:nvGrpSpPr>
            <p:cNvPr name="Group 8" id="8"/>
            <p:cNvGrpSpPr/>
            <p:nvPr/>
          </p:nvGrpSpPr>
          <p:grpSpPr>
            <a:xfrm rot="0">
              <a:off x="0" y="0"/>
              <a:ext cx="2505159" cy="912939"/>
              <a:chOff x="0" y="0"/>
              <a:chExt cx="494846" cy="180334"/>
            </a:xfrm>
          </p:grpSpPr>
          <p:sp>
            <p:nvSpPr>
              <p:cNvPr name="Freeform 9" id="9"/>
              <p:cNvSpPr/>
              <p:nvPr/>
            </p:nvSpPr>
            <p:spPr>
              <a:xfrm flipH="false" flipV="false" rot="0">
                <a:off x="0" y="0"/>
                <a:ext cx="494846" cy="180334"/>
              </a:xfrm>
              <a:custGeom>
                <a:avLst/>
                <a:gdLst/>
                <a:ahLst/>
                <a:cxnLst/>
                <a:rect r="r" b="b" t="t" l="l"/>
                <a:pathLst>
                  <a:path h="180334" w="494846">
                    <a:moveTo>
                      <a:pt x="90167" y="0"/>
                    </a:moveTo>
                    <a:lnTo>
                      <a:pt x="404679" y="0"/>
                    </a:lnTo>
                    <a:cubicBezTo>
                      <a:pt x="428593" y="0"/>
                      <a:pt x="451527" y="9500"/>
                      <a:pt x="468437" y="26409"/>
                    </a:cubicBezTo>
                    <a:cubicBezTo>
                      <a:pt x="485346" y="43319"/>
                      <a:pt x="494846" y="66253"/>
                      <a:pt x="494846" y="90167"/>
                    </a:cubicBezTo>
                    <a:lnTo>
                      <a:pt x="494846" y="90167"/>
                    </a:lnTo>
                    <a:cubicBezTo>
                      <a:pt x="494846" y="114081"/>
                      <a:pt x="485346" y="137015"/>
                      <a:pt x="468437" y="153924"/>
                    </a:cubicBezTo>
                    <a:cubicBezTo>
                      <a:pt x="451527" y="170834"/>
                      <a:pt x="428593" y="180334"/>
                      <a:pt x="404679" y="180334"/>
                    </a:cubicBezTo>
                    <a:lnTo>
                      <a:pt x="90167" y="180334"/>
                    </a:lnTo>
                    <a:cubicBezTo>
                      <a:pt x="66253" y="180334"/>
                      <a:pt x="43319" y="170834"/>
                      <a:pt x="26409" y="153924"/>
                    </a:cubicBezTo>
                    <a:cubicBezTo>
                      <a:pt x="9500" y="137015"/>
                      <a:pt x="0" y="114081"/>
                      <a:pt x="0" y="90167"/>
                    </a:cubicBezTo>
                    <a:lnTo>
                      <a:pt x="0" y="90167"/>
                    </a:lnTo>
                    <a:cubicBezTo>
                      <a:pt x="0" y="66253"/>
                      <a:pt x="9500" y="43319"/>
                      <a:pt x="26409" y="26409"/>
                    </a:cubicBezTo>
                    <a:cubicBezTo>
                      <a:pt x="43319" y="9500"/>
                      <a:pt x="66253" y="0"/>
                      <a:pt x="90167" y="0"/>
                    </a:cubicBezTo>
                    <a:close/>
                  </a:path>
                </a:pathLst>
              </a:custGeom>
              <a:solidFill>
                <a:srgbClr val="000000">
                  <a:alpha val="0"/>
                </a:srgbClr>
              </a:solidFill>
              <a:ln w="38100" cap="rnd">
                <a:solidFill>
                  <a:srgbClr val="FFFFFF"/>
                </a:solidFill>
                <a:prstDash val="solid"/>
                <a:round/>
              </a:ln>
            </p:spPr>
          </p:sp>
          <p:sp>
            <p:nvSpPr>
              <p:cNvPr name="TextBox 10" id="10"/>
              <p:cNvSpPr txBox="true"/>
              <p:nvPr/>
            </p:nvSpPr>
            <p:spPr>
              <a:xfrm>
                <a:off x="0" y="-38100"/>
                <a:ext cx="494846" cy="218434"/>
              </a:xfrm>
              <a:prstGeom prst="rect">
                <a:avLst/>
              </a:prstGeom>
            </p:spPr>
            <p:txBody>
              <a:bodyPr anchor="ctr" rtlCol="false" tIns="50800" lIns="50800" bIns="50800" rIns="50800"/>
              <a:lstStyle/>
              <a:p>
                <a:pPr algn="ctr">
                  <a:lnSpc>
                    <a:spcPts val="2659"/>
                  </a:lnSpc>
                </a:pPr>
              </a:p>
            </p:txBody>
          </p:sp>
        </p:grpSp>
        <p:sp>
          <p:nvSpPr>
            <p:cNvPr name="TextBox 11" id="11"/>
            <p:cNvSpPr txBox="true"/>
            <p:nvPr/>
          </p:nvSpPr>
          <p:spPr>
            <a:xfrm rot="0">
              <a:off x="64799" y="195273"/>
              <a:ext cx="2375561" cy="484293"/>
            </a:xfrm>
            <a:prstGeom prst="rect">
              <a:avLst/>
            </a:prstGeom>
          </p:spPr>
          <p:txBody>
            <a:bodyPr anchor="t" rtlCol="false" tIns="0" lIns="0" bIns="0" rIns="0">
              <a:spAutoFit/>
            </a:bodyPr>
            <a:lstStyle/>
            <a:p>
              <a:pPr algn="ctr">
                <a:lnSpc>
                  <a:spcPts val="3079"/>
                </a:lnSpc>
                <a:spcBef>
                  <a:spcPct val="0"/>
                </a:spcBef>
              </a:pPr>
              <a:r>
                <a:rPr lang="en-US" b="true" sz="2199">
                  <a:solidFill>
                    <a:srgbClr val="FFFFFF"/>
                  </a:solidFill>
                  <a:latin typeface="Inter Medium"/>
                  <a:ea typeface="Inter Medium"/>
                  <a:cs typeface="Inter Medium"/>
                  <a:sym typeface="Inter Medium"/>
                </a:rPr>
                <a:t>PAGE 10</a:t>
              </a:r>
            </a:p>
          </p:txBody>
        </p:sp>
      </p:grpSp>
      <p:sp>
        <p:nvSpPr>
          <p:cNvPr name="TextBox 12" id="12"/>
          <p:cNvSpPr txBox="true"/>
          <p:nvPr/>
        </p:nvSpPr>
        <p:spPr>
          <a:xfrm rot="0">
            <a:off x="4125138" y="2443801"/>
            <a:ext cx="11325571" cy="1576242"/>
          </a:xfrm>
          <a:prstGeom prst="rect">
            <a:avLst/>
          </a:prstGeom>
        </p:spPr>
        <p:txBody>
          <a:bodyPr anchor="t" rtlCol="false" tIns="0" lIns="0" bIns="0" rIns="0">
            <a:spAutoFit/>
          </a:bodyPr>
          <a:lstStyle/>
          <a:p>
            <a:pPr algn="ctr">
              <a:lnSpc>
                <a:spcPts val="6174"/>
              </a:lnSpc>
            </a:pPr>
            <a:r>
              <a:rPr lang="en-US" b="true" sz="5613">
                <a:solidFill>
                  <a:srgbClr val="FFFFFF"/>
                </a:solidFill>
                <a:latin typeface="Inter Semi-Bold"/>
                <a:ea typeface="Inter Semi-Bold"/>
                <a:cs typeface="Inter Semi-Bold"/>
                <a:sym typeface="Inter Semi-Bold"/>
              </a:rPr>
              <a:t>QO’SHIMCHA O’RGANISH UCHUN MANBALAR</a:t>
            </a:r>
          </a:p>
        </p:txBody>
      </p:sp>
      <p:sp>
        <p:nvSpPr>
          <p:cNvPr name="TextBox 13" id="13"/>
          <p:cNvSpPr txBox="true"/>
          <p:nvPr/>
        </p:nvSpPr>
        <p:spPr>
          <a:xfrm rot="0">
            <a:off x="5006504" y="5291812"/>
            <a:ext cx="9342962" cy="3449955"/>
          </a:xfrm>
          <a:prstGeom prst="rect">
            <a:avLst/>
          </a:prstGeom>
        </p:spPr>
        <p:txBody>
          <a:bodyPr anchor="t" rtlCol="false" tIns="0" lIns="0" bIns="0" rIns="0">
            <a:spAutoFit/>
          </a:bodyPr>
          <a:lstStyle/>
          <a:p>
            <a:pPr algn="ctr">
              <a:lnSpc>
                <a:spcPts val="2520"/>
              </a:lnSpc>
            </a:pPr>
            <a:r>
              <a:rPr lang="en-US" b="true" sz="1800" u="sng">
                <a:solidFill>
                  <a:srgbClr val="FFFFFF"/>
                </a:solidFill>
                <a:latin typeface="Inter Bold"/>
                <a:ea typeface="Inter Bold"/>
                <a:cs typeface="Inter Bold"/>
                <a:sym typeface="Inter Bold"/>
              </a:rPr>
              <a:t>Dars bo’yicha</a:t>
            </a:r>
          </a:p>
          <a:p>
            <a:pPr algn="ctr" marL="388620" indent="-194310" lvl="1">
              <a:lnSpc>
                <a:spcPts val="2520"/>
              </a:lnSpc>
              <a:buAutoNum type="arabicPeriod" startAt="1"/>
            </a:pPr>
            <a:r>
              <a:rPr lang="en-US" b="true" sz="1800" u="sng">
                <a:solidFill>
                  <a:srgbClr val="FFFFFF"/>
                </a:solidFill>
                <a:latin typeface="Inter Bold"/>
                <a:ea typeface="Inter Bold"/>
                <a:cs typeface="Inter Bold"/>
                <a:sym typeface="Inter Bold"/>
                <a:hlinkClick r:id="rId2" tooltip="https://youtu.be/xX5iOYCJmBI?si=Cf6oQfFh-iKmLQ_H"/>
              </a:rPr>
              <a:t>What are data structures and algorithms?</a:t>
            </a:r>
          </a:p>
          <a:p>
            <a:pPr algn="ctr" marL="388620" indent="-194310" lvl="1">
              <a:lnSpc>
                <a:spcPts val="2520"/>
              </a:lnSpc>
              <a:buAutoNum type="arabicPeriod" startAt="1"/>
            </a:pPr>
          </a:p>
          <a:p>
            <a:pPr algn="ctr">
              <a:lnSpc>
                <a:spcPts val="2520"/>
              </a:lnSpc>
            </a:pPr>
            <a:r>
              <a:rPr lang="en-US" b="true" sz="1800" u="sng">
                <a:solidFill>
                  <a:srgbClr val="FFFFFF"/>
                </a:solidFill>
                <a:latin typeface="Inter Bold"/>
                <a:ea typeface="Inter Bold"/>
                <a:cs typeface="Inter Bold"/>
                <a:sym typeface="Inter Bold"/>
              </a:rPr>
              <a:t>video</a:t>
            </a:r>
          </a:p>
          <a:p>
            <a:pPr algn="ctr" marL="388620" indent="-194310" lvl="1">
              <a:lnSpc>
                <a:spcPts val="2520"/>
              </a:lnSpc>
              <a:buAutoNum type="arabicPeriod" startAt="1"/>
            </a:pPr>
            <a:r>
              <a:rPr lang="en-US" b="true" sz="1800" u="sng">
                <a:solidFill>
                  <a:srgbClr val="FFFFFF"/>
                </a:solidFill>
                <a:latin typeface="Inter Bold"/>
                <a:ea typeface="Inter Bold"/>
                <a:cs typeface="Inter Bold"/>
                <a:sym typeface="Inter Bold"/>
                <a:hlinkClick r:id="rId3" tooltip="https://youtu.be/0euvEdPwQnQ?si=Q9POLZaVY6K5A4OZ"/>
              </a:rPr>
              <a:t>CS50x 2024 - Lecture 5 - Data Structures</a:t>
            </a:r>
          </a:p>
          <a:p>
            <a:pPr algn="ctr" marL="388620" indent="-194310" lvl="1">
              <a:lnSpc>
                <a:spcPts val="2520"/>
              </a:lnSpc>
              <a:buAutoNum type="arabicPeriod" startAt="1"/>
            </a:pPr>
            <a:r>
              <a:rPr lang="en-US" b="true" sz="1800" u="sng">
                <a:solidFill>
                  <a:srgbClr val="FFFFFF"/>
                </a:solidFill>
                <a:latin typeface="Inter Bold"/>
                <a:ea typeface="Inter Bold"/>
                <a:cs typeface="Inter Bold"/>
                <a:sym typeface="Inter Bold"/>
                <a:hlinkClick r:id="rId4" tooltip="https://youtu.be/8hly31xKli0?si=eBK6uh31Xfnf-Dzn"/>
              </a:rPr>
              <a:t>Algorithms and Data Structures Tutorial - Full Course for Beginners</a:t>
            </a:r>
          </a:p>
          <a:p>
            <a:pPr algn="ctr" marL="388620" indent="-194310" lvl="1">
              <a:lnSpc>
                <a:spcPts val="2520"/>
              </a:lnSpc>
              <a:buAutoNum type="arabicPeriod" startAt="1"/>
            </a:pPr>
            <a:r>
              <a:rPr lang="en-US" sz="1800" u="sng">
                <a:solidFill>
                  <a:srgbClr val="FFFFFF"/>
                </a:solidFill>
                <a:latin typeface="Inter"/>
                <a:ea typeface="Inter"/>
                <a:cs typeface="Inter"/>
                <a:sym typeface="Inter"/>
                <a:hlinkClick r:id="rId5" tooltip="https://youtu.be/WqrbIUggEXQ?si=AZQlspfQqxfUwKx4"/>
              </a:rPr>
              <a:t>Algoritmlar va Ma'lumot Tuzilmalari (To'liq Kurs)</a:t>
            </a:r>
          </a:p>
          <a:p>
            <a:pPr algn="ctr">
              <a:lnSpc>
                <a:spcPts val="2520"/>
              </a:lnSpc>
            </a:pPr>
          </a:p>
          <a:p>
            <a:pPr algn="ctr">
              <a:lnSpc>
                <a:spcPts val="2520"/>
              </a:lnSpc>
            </a:pPr>
            <a:r>
              <a:rPr lang="en-US" sz="1800">
                <a:solidFill>
                  <a:srgbClr val="FFFFFF"/>
                </a:solidFill>
                <a:latin typeface="Inter"/>
                <a:ea typeface="Inter"/>
                <a:cs typeface="Inter"/>
                <a:sym typeface="Inter"/>
              </a:rPr>
              <a:t>kitoblar</a:t>
            </a:r>
          </a:p>
          <a:p>
            <a:pPr algn="ctr" marL="388620" indent="-194310" lvl="1">
              <a:lnSpc>
                <a:spcPts val="2520"/>
              </a:lnSpc>
              <a:buAutoNum type="arabicPeriod" startAt="1"/>
            </a:pPr>
            <a:r>
              <a:rPr lang="en-US" sz="1800">
                <a:solidFill>
                  <a:srgbClr val="FFFFFF"/>
                </a:solidFill>
                <a:latin typeface="Inter"/>
                <a:ea typeface="Inter"/>
                <a:cs typeface="Inter"/>
                <a:sym typeface="Inter"/>
              </a:rPr>
              <a:t>Aditya Bhargava Grokking Algorithms An_Illustrated Guide for Programmers</a:t>
            </a:r>
          </a:p>
          <a:p>
            <a:pPr algn="ctr">
              <a:lnSpc>
                <a:spcPts val="2520"/>
              </a:lnSpc>
              <a:spcBef>
                <a:spcPct val="0"/>
              </a:spcBef>
            </a:pPr>
          </a:p>
        </p:txBody>
      </p:sp>
      <p:sp>
        <p:nvSpPr>
          <p:cNvPr name="Freeform 14" id="14"/>
          <p:cNvSpPr/>
          <p:nvPr/>
        </p:nvSpPr>
        <p:spPr>
          <a:xfrm flipH="true" flipV="false" rot="0">
            <a:off x="-2262704" y="6735995"/>
            <a:ext cx="6851142" cy="8229600"/>
          </a:xfrm>
          <a:custGeom>
            <a:avLst/>
            <a:gdLst/>
            <a:ahLst/>
            <a:cxnLst/>
            <a:rect r="r" b="b" t="t" l="l"/>
            <a:pathLst>
              <a:path h="8229600" w="6851142">
                <a:moveTo>
                  <a:pt x="6851142" y="0"/>
                </a:moveTo>
                <a:lnTo>
                  <a:pt x="0" y="0"/>
                </a:lnTo>
                <a:lnTo>
                  <a:pt x="0" y="8229600"/>
                </a:lnTo>
                <a:lnTo>
                  <a:pt x="6851142" y="8229600"/>
                </a:lnTo>
                <a:lnTo>
                  <a:pt x="6851142" y="0"/>
                </a:lnTo>
                <a:close/>
              </a:path>
            </a:pathLst>
          </a:custGeom>
          <a:blipFill>
            <a:blip r:embed="rId6"/>
            <a:stretch>
              <a:fillRect l="0" t="0" r="0" b="0"/>
            </a:stretch>
          </a:blipFill>
        </p:spPr>
      </p:sp>
      <p:sp>
        <p:nvSpPr>
          <p:cNvPr name="Freeform 15" id="15"/>
          <p:cNvSpPr/>
          <p:nvPr/>
        </p:nvSpPr>
        <p:spPr>
          <a:xfrm flipH="true" flipV="false" rot="0">
            <a:off x="13699562" y="-4678595"/>
            <a:ext cx="6851142" cy="8229600"/>
          </a:xfrm>
          <a:custGeom>
            <a:avLst/>
            <a:gdLst/>
            <a:ahLst/>
            <a:cxnLst/>
            <a:rect r="r" b="b" t="t" l="l"/>
            <a:pathLst>
              <a:path h="8229600" w="6851142">
                <a:moveTo>
                  <a:pt x="6851142" y="0"/>
                </a:moveTo>
                <a:lnTo>
                  <a:pt x="0" y="0"/>
                </a:lnTo>
                <a:lnTo>
                  <a:pt x="0" y="8229600"/>
                </a:lnTo>
                <a:lnTo>
                  <a:pt x="6851142" y="8229600"/>
                </a:lnTo>
                <a:lnTo>
                  <a:pt x="6851142" y="0"/>
                </a:lnTo>
                <a:close/>
              </a:path>
            </a:pathLst>
          </a:custGeom>
          <a:blipFill>
            <a:blip r:embed="rId6"/>
            <a:stretch>
              <a:fillRect l="0" t="0" r="0" b="0"/>
            </a:stretch>
          </a:blipFill>
        </p:spPr>
      </p:sp>
      <p:grpSp>
        <p:nvGrpSpPr>
          <p:cNvPr name="Group 16" id="16"/>
          <p:cNvGrpSpPr/>
          <p:nvPr/>
        </p:nvGrpSpPr>
        <p:grpSpPr>
          <a:xfrm rot="0">
            <a:off x="14983121" y="8615455"/>
            <a:ext cx="2276179" cy="600986"/>
            <a:chOff x="0" y="0"/>
            <a:chExt cx="3034906" cy="801314"/>
          </a:xfrm>
        </p:grpSpPr>
        <p:sp>
          <p:nvSpPr>
            <p:cNvPr name="Freeform 17" id="17"/>
            <p:cNvSpPr/>
            <p:nvPr/>
          </p:nvSpPr>
          <p:spPr>
            <a:xfrm flipH="false" flipV="false" rot="0">
              <a:off x="0" y="0"/>
              <a:ext cx="801314" cy="801314"/>
            </a:xfrm>
            <a:custGeom>
              <a:avLst/>
              <a:gdLst/>
              <a:ahLst/>
              <a:cxnLst/>
              <a:rect r="r" b="b" t="t" l="l"/>
              <a:pathLst>
                <a:path h="801314" w="801314">
                  <a:moveTo>
                    <a:pt x="0" y="0"/>
                  </a:moveTo>
                  <a:lnTo>
                    <a:pt x="801314" y="0"/>
                  </a:lnTo>
                  <a:lnTo>
                    <a:pt x="801314" y="801314"/>
                  </a:lnTo>
                  <a:lnTo>
                    <a:pt x="0" y="80131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8" id="18"/>
            <p:cNvSpPr/>
            <p:nvPr/>
          </p:nvSpPr>
          <p:spPr>
            <a:xfrm flipH="false" flipV="false" rot="0">
              <a:off x="1116796" y="0"/>
              <a:ext cx="801314" cy="801314"/>
            </a:xfrm>
            <a:custGeom>
              <a:avLst/>
              <a:gdLst/>
              <a:ahLst/>
              <a:cxnLst/>
              <a:rect r="r" b="b" t="t" l="l"/>
              <a:pathLst>
                <a:path h="801314" w="801314">
                  <a:moveTo>
                    <a:pt x="0" y="0"/>
                  </a:moveTo>
                  <a:lnTo>
                    <a:pt x="801314" y="0"/>
                  </a:lnTo>
                  <a:lnTo>
                    <a:pt x="801314" y="801314"/>
                  </a:lnTo>
                  <a:lnTo>
                    <a:pt x="0" y="80131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9" id="19"/>
            <p:cNvSpPr/>
            <p:nvPr/>
          </p:nvSpPr>
          <p:spPr>
            <a:xfrm flipH="false" flipV="false" rot="0">
              <a:off x="2233592" y="0"/>
              <a:ext cx="801314" cy="801314"/>
            </a:xfrm>
            <a:custGeom>
              <a:avLst/>
              <a:gdLst/>
              <a:ahLst/>
              <a:cxnLst/>
              <a:rect r="r" b="b" t="t" l="l"/>
              <a:pathLst>
                <a:path h="801314" w="801314">
                  <a:moveTo>
                    <a:pt x="0" y="0"/>
                  </a:moveTo>
                  <a:lnTo>
                    <a:pt x="801314" y="0"/>
                  </a:lnTo>
                  <a:lnTo>
                    <a:pt x="801314" y="801314"/>
                  </a:lnTo>
                  <a:lnTo>
                    <a:pt x="0" y="80131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grpSp>
        <p:nvGrpSpPr>
          <p:cNvPr name="Group 20" id="20"/>
          <p:cNvGrpSpPr/>
          <p:nvPr/>
        </p:nvGrpSpPr>
        <p:grpSpPr>
          <a:xfrm rot="0">
            <a:off x="1028700" y="1070559"/>
            <a:ext cx="2276179" cy="600986"/>
            <a:chOff x="0" y="0"/>
            <a:chExt cx="3034906" cy="801314"/>
          </a:xfrm>
        </p:grpSpPr>
        <p:sp>
          <p:nvSpPr>
            <p:cNvPr name="Freeform 21" id="21"/>
            <p:cNvSpPr/>
            <p:nvPr/>
          </p:nvSpPr>
          <p:spPr>
            <a:xfrm flipH="false" flipV="false" rot="0">
              <a:off x="0" y="0"/>
              <a:ext cx="801314" cy="801314"/>
            </a:xfrm>
            <a:custGeom>
              <a:avLst/>
              <a:gdLst/>
              <a:ahLst/>
              <a:cxnLst/>
              <a:rect r="r" b="b" t="t" l="l"/>
              <a:pathLst>
                <a:path h="801314" w="801314">
                  <a:moveTo>
                    <a:pt x="0" y="0"/>
                  </a:moveTo>
                  <a:lnTo>
                    <a:pt x="801314" y="0"/>
                  </a:lnTo>
                  <a:lnTo>
                    <a:pt x="801314" y="801314"/>
                  </a:lnTo>
                  <a:lnTo>
                    <a:pt x="0" y="80131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22" id="22"/>
            <p:cNvSpPr/>
            <p:nvPr/>
          </p:nvSpPr>
          <p:spPr>
            <a:xfrm flipH="false" flipV="false" rot="0">
              <a:off x="1116796" y="0"/>
              <a:ext cx="801314" cy="801314"/>
            </a:xfrm>
            <a:custGeom>
              <a:avLst/>
              <a:gdLst/>
              <a:ahLst/>
              <a:cxnLst/>
              <a:rect r="r" b="b" t="t" l="l"/>
              <a:pathLst>
                <a:path h="801314" w="801314">
                  <a:moveTo>
                    <a:pt x="0" y="0"/>
                  </a:moveTo>
                  <a:lnTo>
                    <a:pt x="801314" y="0"/>
                  </a:lnTo>
                  <a:lnTo>
                    <a:pt x="801314" y="801314"/>
                  </a:lnTo>
                  <a:lnTo>
                    <a:pt x="0" y="80131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23" id="23"/>
            <p:cNvSpPr/>
            <p:nvPr/>
          </p:nvSpPr>
          <p:spPr>
            <a:xfrm flipH="false" flipV="false" rot="0">
              <a:off x="2233592" y="0"/>
              <a:ext cx="801314" cy="801314"/>
            </a:xfrm>
            <a:custGeom>
              <a:avLst/>
              <a:gdLst/>
              <a:ahLst/>
              <a:cxnLst/>
              <a:rect r="r" b="b" t="t" l="l"/>
              <a:pathLst>
                <a:path h="801314" w="801314">
                  <a:moveTo>
                    <a:pt x="0" y="0"/>
                  </a:moveTo>
                  <a:lnTo>
                    <a:pt x="801314" y="0"/>
                  </a:lnTo>
                  <a:lnTo>
                    <a:pt x="801314" y="801314"/>
                  </a:lnTo>
                  <a:lnTo>
                    <a:pt x="0" y="80131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121388" y="1028700"/>
            <a:ext cx="3687612" cy="1104370"/>
            <a:chOff x="0" y="0"/>
            <a:chExt cx="971223" cy="290863"/>
          </a:xfrm>
        </p:grpSpPr>
        <p:sp>
          <p:nvSpPr>
            <p:cNvPr name="Freeform 3" id="3"/>
            <p:cNvSpPr/>
            <p:nvPr/>
          </p:nvSpPr>
          <p:spPr>
            <a:xfrm flipH="false" flipV="false" rot="0">
              <a:off x="0" y="0"/>
              <a:ext cx="971223" cy="290863"/>
            </a:xfrm>
            <a:custGeom>
              <a:avLst/>
              <a:gdLst/>
              <a:ahLst/>
              <a:cxnLst/>
              <a:rect r="r" b="b" t="t" l="l"/>
              <a:pathLst>
                <a:path h="290863" w="971223">
                  <a:moveTo>
                    <a:pt x="107071" y="0"/>
                  </a:moveTo>
                  <a:lnTo>
                    <a:pt x="864151" y="0"/>
                  </a:lnTo>
                  <a:cubicBezTo>
                    <a:pt x="923285" y="0"/>
                    <a:pt x="971223" y="47938"/>
                    <a:pt x="971223" y="107071"/>
                  </a:cubicBezTo>
                  <a:lnTo>
                    <a:pt x="971223" y="183792"/>
                  </a:lnTo>
                  <a:cubicBezTo>
                    <a:pt x="971223" y="212189"/>
                    <a:pt x="959942" y="239423"/>
                    <a:pt x="939862" y="259502"/>
                  </a:cubicBezTo>
                  <a:cubicBezTo>
                    <a:pt x="919783" y="279582"/>
                    <a:pt x="892548" y="290863"/>
                    <a:pt x="864151" y="290863"/>
                  </a:cubicBezTo>
                  <a:lnTo>
                    <a:pt x="107071" y="290863"/>
                  </a:lnTo>
                  <a:cubicBezTo>
                    <a:pt x="47938" y="290863"/>
                    <a:pt x="0" y="242925"/>
                    <a:pt x="0" y="183792"/>
                  </a:cubicBezTo>
                  <a:lnTo>
                    <a:pt x="0" y="107071"/>
                  </a:lnTo>
                  <a:cubicBezTo>
                    <a:pt x="0" y="78674"/>
                    <a:pt x="11281" y="51440"/>
                    <a:pt x="31361" y="31361"/>
                  </a:cubicBezTo>
                  <a:cubicBezTo>
                    <a:pt x="51440" y="11281"/>
                    <a:pt x="78674" y="0"/>
                    <a:pt x="107071" y="0"/>
                  </a:cubicBezTo>
                  <a:close/>
                </a:path>
              </a:pathLst>
            </a:custGeom>
            <a:solidFill>
              <a:srgbClr val="000000">
                <a:alpha val="0"/>
              </a:srgbClr>
            </a:solidFill>
            <a:ln w="38100" cap="rnd">
              <a:solidFill>
                <a:srgbClr val="FFFFFF"/>
              </a:solidFill>
              <a:prstDash val="solid"/>
              <a:round/>
            </a:ln>
          </p:spPr>
        </p:sp>
        <p:sp>
          <p:nvSpPr>
            <p:cNvPr name="TextBox 4" id="4"/>
            <p:cNvSpPr txBox="true"/>
            <p:nvPr/>
          </p:nvSpPr>
          <p:spPr>
            <a:xfrm>
              <a:off x="0" y="-38100"/>
              <a:ext cx="971223" cy="328963"/>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5380431" y="1028700"/>
            <a:ext cx="1878869" cy="684704"/>
            <a:chOff x="0" y="0"/>
            <a:chExt cx="494846" cy="180334"/>
          </a:xfrm>
        </p:grpSpPr>
        <p:sp>
          <p:nvSpPr>
            <p:cNvPr name="Freeform 6" id="6"/>
            <p:cNvSpPr/>
            <p:nvPr/>
          </p:nvSpPr>
          <p:spPr>
            <a:xfrm flipH="false" flipV="false" rot="0">
              <a:off x="0" y="0"/>
              <a:ext cx="494846" cy="180334"/>
            </a:xfrm>
            <a:custGeom>
              <a:avLst/>
              <a:gdLst/>
              <a:ahLst/>
              <a:cxnLst/>
              <a:rect r="r" b="b" t="t" l="l"/>
              <a:pathLst>
                <a:path h="180334" w="494846">
                  <a:moveTo>
                    <a:pt x="90167" y="0"/>
                  </a:moveTo>
                  <a:lnTo>
                    <a:pt x="404679" y="0"/>
                  </a:lnTo>
                  <a:cubicBezTo>
                    <a:pt x="428593" y="0"/>
                    <a:pt x="451527" y="9500"/>
                    <a:pt x="468437" y="26409"/>
                  </a:cubicBezTo>
                  <a:cubicBezTo>
                    <a:pt x="485346" y="43319"/>
                    <a:pt x="494846" y="66253"/>
                    <a:pt x="494846" y="90167"/>
                  </a:cubicBezTo>
                  <a:lnTo>
                    <a:pt x="494846" y="90167"/>
                  </a:lnTo>
                  <a:cubicBezTo>
                    <a:pt x="494846" y="114081"/>
                    <a:pt x="485346" y="137015"/>
                    <a:pt x="468437" y="153924"/>
                  </a:cubicBezTo>
                  <a:cubicBezTo>
                    <a:pt x="451527" y="170834"/>
                    <a:pt x="428593" y="180334"/>
                    <a:pt x="404679" y="180334"/>
                  </a:cubicBezTo>
                  <a:lnTo>
                    <a:pt x="90167" y="180334"/>
                  </a:lnTo>
                  <a:cubicBezTo>
                    <a:pt x="66253" y="180334"/>
                    <a:pt x="43319" y="170834"/>
                    <a:pt x="26409" y="153924"/>
                  </a:cubicBezTo>
                  <a:cubicBezTo>
                    <a:pt x="9500" y="137015"/>
                    <a:pt x="0" y="114081"/>
                    <a:pt x="0" y="90167"/>
                  </a:cubicBezTo>
                  <a:lnTo>
                    <a:pt x="0" y="90167"/>
                  </a:lnTo>
                  <a:cubicBezTo>
                    <a:pt x="0" y="66253"/>
                    <a:pt x="9500" y="43319"/>
                    <a:pt x="26409" y="26409"/>
                  </a:cubicBezTo>
                  <a:cubicBezTo>
                    <a:pt x="43319" y="9500"/>
                    <a:pt x="66253" y="0"/>
                    <a:pt x="90167" y="0"/>
                  </a:cubicBezTo>
                  <a:close/>
                </a:path>
              </a:pathLst>
            </a:custGeom>
            <a:solidFill>
              <a:srgbClr val="000000">
                <a:alpha val="0"/>
              </a:srgbClr>
            </a:solidFill>
            <a:ln w="38100" cap="rnd">
              <a:solidFill>
                <a:srgbClr val="FFFFFF"/>
              </a:solidFill>
              <a:prstDash val="solid"/>
              <a:round/>
            </a:ln>
          </p:spPr>
        </p:sp>
        <p:sp>
          <p:nvSpPr>
            <p:cNvPr name="TextBox 7" id="7"/>
            <p:cNvSpPr txBox="true"/>
            <p:nvPr/>
          </p:nvSpPr>
          <p:spPr>
            <a:xfrm>
              <a:off x="0" y="-38100"/>
              <a:ext cx="494846" cy="218434"/>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11615139" y="8625093"/>
            <a:ext cx="5644161" cy="633207"/>
            <a:chOff x="0" y="0"/>
            <a:chExt cx="7525549" cy="844276"/>
          </a:xfrm>
        </p:grpSpPr>
        <p:sp>
          <p:nvSpPr>
            <p:cNvPr name="AutoShape 9" id="9"/>
            <p:cNvSpPr/>
            <p:nvPr/>
          </p:nvSpPr>
          <p:spPr>
            <a:xfrm>
              <a:off x="0" y="818876"/>
              <a:ext cx="7525549" cy="0"/>
            </a:xfrm>
            <a:prstGeom prst="line">
              <a:avLst/>
            </a:prstGeom>
            <a:ln cap="flat" w="50800">
              <a:solidFill>
                <a:srgbClr val="FFFFFF"/>
              </a:solidFill>
              <a:prstDash val="solid"/>
              <a:headEnd type="none" len="sm" w="sm"/>
              <a:tailEnd type="none" len="sm" w="sm"/>
            </a:ln>
          </p:spPr>
        </p:sp>
        <p:sp>
          <p:nvSpPr>
            <p:cNvPr name="TextBox 10" id="10"/>
            <p:cNvSpPr txBox="true"/>
            <p:nvPr/>
          </p:nvSpPr>
          <p:spPr>
            <a:xfrm rot="0">
              <a:off x="0" y="-38100"/>
              <a:ext cx="6783567" cy="484293"/>
            </a:xfrm>
            <a:prstGeom prst="rect">
              <a:avLst/>
            </a:prstGeom>
          </p:spPr>
          <p:txBody>
            <a:bodyPr anchor="t" rtlCol="false" tIns="0" lIns="0" bIns="0" rIns="0">
              <a:spAutoFit/>
            </a:bodyPr>
            <a:lstStyle/>
            <a:p>
              <a:pPr algn="r">
                <a:lnSpc>
                  <a:spcPts val="3079"/>
                </a:lnSpc>
                <a:spcBef>
                  <a:spcPct val="0"/>
                </a:spcBef>
              </a:pPr>
            </a:p>
          </p:txBody>
        </p:sp>
        <p:sp>
          <p:nvSpPr>
            <p:cNvPr name="Freeform 11" id="11"/>
            <p:cNvSpPr/>
            <p:nvPr/>
          </p:nvSpPr>
          <p:spPr>
            <a:xfrm flipH="false" flipV="false" rot="0">
              <a:off x="7079355" y="0"/>
              <a:ext cx="446193" cy="446193"/>
            </a:xfrm>
            <a:custGeom>
              <a:avLst/>
              <a:gdLst/>
              <a:ahLst/>
              <a:cxnLst/>
              <a:rect r="r" b="b" t="t" l="l"/>
              <a:pathLst>
                <a:path h="446193" w="446193">
                  <a:moveTo>
                    <a:pt x="0" y="0"/>
                  </a:moveTo>
                  <a:lnTo>
                    <a:pt x="446194" y="0"/>
                  </a:lnTo>
                  <a:lnTo>
                    <a:pt x="446194" y="446193"/>
                  </a:lnTo>
                  <a:lnTo>
                    <a:pt x="0" y="44619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sp>
        <p:nvSpPr>
          <p:cNvPr name="TextBox 12" id="12"/>
          <p:cNvSpPr txBox="true"/>
          <p:nvPr/>
        </p:nvSpPr>
        <p:spPr>
          <a:xfrm rot="0">
            <a:off x="1361219" y="1165630"/>
            <a:ext cx="3207950" cy="763270"/>
          </a:xfrm>
          <a:prstGeom prst="rect">
            <a:avLst/>
          </a:prstGeom>
        </p:spPr>
        <p:txBody>
          <a:bodyPr anchor="t" rtlCol="false" tIns="0" lIns="0" bIns="0" rIns="0">
            <a:spAutoFit/>
          </a:bodyPr>
          <a:lstStyle/>
          <a:p>
            <a:pPr algn="ctr">
              <a:lnSpc>
                <a:spcPts val="3079"/>
              </a:lnSpc>
              <a:spcBef>
                <a:spcPct val="0"/>
              </a:spcBef>
            </a:pPr>
            <a:r>
              <a:rPr lang="en-US" b="true" sz="2199">
                <a:solidFill>
                  <a:srgbClr val="FFFFFF"/>
                </a:solidFill>
                <a:latin typeface="Inter Medium"/>
                <a:ea typeface="Inter Medium"/>
                <a:cs typeface="Inter Medium"/>
                <a:sym typeface="Inter Medium"/>
              </a:rPr>
              <a:t>DATA STRUCTURES AND ALGORITHMS</a:t>
            </a:r>
          </a:p>
        </p:txBody>
      </p:sp>
      <p:sp>
        <p:nvSpPr>
          <p:cNvPr name="TextBox 13" id="13"/>
          <p:cNvSpPr txBox="true"/>
          <p:nvPr/>
        </p:nvSpPr>
        <p:spPr>
          <a:xfrm rot="0">
            <a:off x="15429030" y="1165630"/>
            <a:ext cx="1781671" cy="372745"/>
          </a:xfrm>
          <a:prstGeom prst="rect">
            <a:avLst/>
          </a:prstGeom>
        </p:spPr>
        <p:txBody>
          <a:bodyPr anchor="t" rtlCol="false" tIns="0" lIns="0" bIns="0" rIns="0">
            <a:spAutoFit/>
          </a:bodyPr>
          <a:lstStyle/>
          <a:p>
            <a:pPr algn="ctr">
              <a:lnSpc>
                <a:spcPts val="3079"/>
              </a:lnSpc>
              <a:spcBef>
                <a:spcPct val="0"/>
              </a:spcBef>
            </a:pPr>
            <a:r>
              <a:rPr lang="en-US" b="true" sz="2199">
                <a:solidFill>
                  <a:srgbClr val="FFFFFF"/>
                </a:solidFill>
                <a:latin typeface="Inter Medium"/>
                <a:ea typeface="Inter Medium"/>
                <a:cs typeface="Inter Medium"/>
                <a:sym typeface="Inter Medium"/>
              </a:rPr>
              <a:t>PAGE 11</a:t>
            </a:r>
          </a:p>
        </p:txBody>
      </p:sp>
      <p:sp>
        <p:nvSpPr>
          <p:cNvPr name="TextBox 14" id="14"/>
          <p:cNvSpPr txBox="true"/>
          <p:nvPr/>
        </p:nvSpPr>
        <p:spPr>
          <a:xfrm rot="0">
            <a:off x="620359" y="2867321"/>
            <a:ext cx="9178259" cy="3472679"/>
          </a:xfrm>
          <a:prstGeom prst="rect">
            <a:avLst/>
          </a:prstGeom>
        </p:spPr>
        <p:txBody>
          <a:bodyPr anchor="t" rtlCol="false" tIns="0" lIns="0" bIns="0" rIns="0">
            <a:spAutoFit/>
          </a:bodyPr>
          <a:lstStyle/>
          <a:p>
            <a:pPr algn="l">
              <a:lnSpc>
                <a:spcPts val="9099"/>
              </a:lnSpc>
            </a:pPr>
            <a:r>
              <a:rPr lang="en-US" b="true" sz="8272">
                <a:solidFill>
                  <a:srgbClr val="FFFFFF"/>
                </a:solidFill>
                <a:latin typeface="Inter Semi-Bold"/>
                <a:ea typeface="Inter Semi-Bold"/>
                <a:cs typeface="Inter Semi-Bold"/>
                <a:sym typeface="Inter Semi-Bold"/>
              </a:rPr>
              <a:t>ETIBORINGIZ UCHUN TASHAKKUR</a:t>
            </a:r>
          </a:p>
        </p:txBody>
      </p:sp>
      <p:sp>
        <p:nvSpPr>
          <p:cNvPr name="TextBox 15" id="15"/>
          <p:cNvSpPr txBox="true"/>
          <p:nvPr/>
        </p:nvSpPr>
        <p:spPr>
          <a:xfrm rot="0">
            <a:off x="887351" y="7666878"/>
            <a:ext cx="6963628" cy="1878330"/>
          </a:xfrm>
          <a:prstGeom prst="rect">
            <a:avLst/>
          </a:prstGeom>
        </p:spPr>
        <p:txBody>
          <a:bodyPr anchor="t" rtlCol="false" tIns="0" lIns="0" bIns="0" rIns="0">
            <a:spAutoFit/>
          </a:bodyPr>
          <a:lstStyle/>
          <a:p>
            <a:pPr algn="l">
              <a:lnSpc>
                <a:spcPts val="2520"/>
              </a:lnSpc>
            </a:pPr>
            <a:r>
              <a:rPr lang="en-US" sz="1800">
                <a:solidFill>
                  <a:srgbClr val="FFFFFF"/>
                </a:solidFill>
                <a:latin typeface="Inter"/>
                <a:ea typeface="Inter"/>
                <a:cs typeface="Inter"/>
                <a:sym typeface="Inter"/>
              </a:rPr>
              <a:t>Jan Syu aytadi:</a:t>
            </a:r>
          </a:p>
          <a:p>
            <a:pPr algn="l">
              <a:lnSpc>
                <a:spcPts val="2520"/>
              </a:lnSpc>
            </a:pPr>
            <a:r>
              <a:rPr lang="en-US" sz="1800">
                <a:solidFill>
                  <a:srgbClr val="FFFFFF"/>
                </a:solidFill>
                <a:latin typeface="Inter"/>
                <a:ea typeface="Inter"/>
                <a:cs typeface="Inter"/>
                <a:sym typeface="Inter"/>
              </a:rPr>
              <a:t>— Sizning yo‘lingiz menga yoqadi, lekin mening kuchim yetmaydiganga o‘xshaydi.</a:t>
            </a:r>
          </a:p>
          <a:p>
            <a:pPr algn="l">
              <a:lnSpc>
                <a:spcPts val="2520"/>
              </a:lnSpc>
            </a:pPr>
            <a:r>
              <a:rPr lang="en-US" sz="1800">
                <a:solidFill>
                  <a:srgbClr val="FFFFFF"/>
                </a:solidFill>
                <a:latin typeface="Inter"/>
                <a:ea typeface="Inter"/>
                <a:cs typeface="Inter"/>
                <a:sym typeface="Inter"/>
              </a:rPr>
              <a:t>Muallim aytdi:</a:t>
            </a:r>
          </a:p>
          <a:p>
            <a:pPr algn="l">
              <a:lnSpc>
                <a:spcPts val="2520"/>
              </a:lnSpc>
              <a:spcBef>
                <a:spcPct val="0"/>
              </a:spcBef>
            </a:pPr>
            <a:r>
              <a:rPr lang="en-US" sz="1800">
                <a:solidFill>
                  <a:srgbClr val="FFFFFF"/>
                </a:solidFill>
                <a:latin typeface="Inter"/>
                <a:ea typeface="Inter"/>
                <a:cs typeface="Inter"/>
                <a:sym typeface="Inter"/>
              </a:rPr>
              <a:t>— Kuchi yetmaganlar yarim yo‘lda qolib ketadi. Sen bo‘lsang, hali qadam tashlaganing ham yo‘q.</a:t>
            </a:r>
          </a:p>
        </p:txBody>
      </p:sp>
      <p:grpSp>
        <p:nvGrpSpPr>
          <p:cNvPr name="Group 16" id="16"/>
          <p:cNvGrpSpPr/>
          <p:nvPr/>
        </p:nvGrpSpPr>
        <p:grpSpPr>
          <a:xfrm rot="0">
            <a:off x="11615139" y="7796800"/>
            <a:ext cx="5644161" cy="633207"/>
            <a:chOff x="0" y="0"/>
            <a:chExt cx="7525549" cy="844276"/>
          </a:xfrm>
        </p:grpSpPr>
        <p:sp>
          <p:nvSpPr>
            <p:cNvPr name="AutoShape 17" id="17"/>
            <p:cNvSpPr/>
            <p:nvPr/>
          </p:nvSpPr>
          <p:spPr>
            <a:xfrm>
              <a:off x="0" y="818876"/>
              <a:ext cx="7525549" cy="0"/>
            </a:xfrm>
            <a:prstGeom prst="line">
              <a:avLst/>
            </a:prstGeom>
            <a:ln cap="flat" w="50800">
              <a:solidFill>
                <a:srgbClr val="FFFFFF"/>
              </a:solidFill>
              <a:prstDash val="solid"/>
              <a:headEnd type="none" len="sm" w="sm"/>
              <a:tailEnd type="none" len="sm" w="sm"/>
            </a:ln>
          </p:spPr>
        </p:sp>
        <p:sp>
          <p:nvSpPr>
            <p:cNvPr name="TextBox 18" id="18"/>
            <p:cNvSpPr txBox="true"/>
            <p:nvPr/>
          </p:nvSpPr>
          <p:spPr>
            <a:xfrm rot="0">
              <a:off x="0" y="-38100"/>
              <a:ext cx="6783567" cy="484293"/>
            </a:xfrm>
            <a:prstGeom prst="rect">
              <a:avLst/>
            </a:prstGeom>
          </p:spPr>
          <p:txBody>
            <a:bodyPr anchor="t" rtlCol="false" tIns="0" lIns="0" bIns="0" rIns="0">
              <a:spAutoFit/>
            </a:bodyPr>
            <a:lstStyle/>
            <a:p>
              <a:pPr algn="r">
                <a:lnSpc>
                  <a:spcPts val="3079"/>
                </a:lnSpc>
                <a:spcBef>
                  <a:spcPct val="0"/>
                </a:spcBef>
              </a:pPr>
            </a:p>
          </p:txBody>
        </p:sp>
        <p:sp>
          <p:nvSpPr>
            <p:cNvPr name="Freeform 19" id="19"/>
            <p:cNvSpPr/>
            <p:nvPr/>
          </p:nvSpPr>
          <p:spPr>
            <a:xfrm flipH="false" flipV="false" rot="0">
              <a:off x="7079355" y="0"/>
              <a:ext cx="446193" cy="446193"/>
            </a:xfrm>
            <a:custGeom>
              <a:avLst/>
              <a:gdLst/>
              <a:ahLst/>
              <a:cxnLst/>
              <a:rect r="r" b="b" t="t" l="l"/>
              <a:pathLst>
                <a:path h="446193" w="446193">
                  <a:moveTo>
                    <a:pt x="0" y="0"/>
                  </a:moveTo>
                  <a:lnTo>
                    <a:pt x="446194" y="0"/>
                  </a:lnTo>
                  <a:lnTo>
                    <a:pt x="446194" y="446193"/>
                  </a:lnTo>
                  <a:lnTo>
                    <a:pt x="0" y="44619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grpSp>
        <p:nvGrpSpPr>
          <p:cNvPr name="Group 20" id="20"/>
          <p:cNvGrpSpPr/>
          <p:nvPr/>
        </p:nvGrpSpPr>
        <p:grpSpPr>
          <a:xfrm rot="0">
            <a:off x="11615139" y="6973093"/>
            <a:ext cx="5644161" cy="633207"/>
            <a:chOff x="0" y="0"/>
            <a:chExt cx="7525549" cy="844276"/>
          </a:xfrm>
        </p:grpSpPr>
        <p:sp>
          <p:nvSpPr>
            <p:cNvPr name="AutoShape 21" id="21"/>
            <p:cNvSpPr/>
            <p:nvPr/>
          </p:nvSpPr>
          <p:spPr>
            <a:xfrm>
              <a:off x="0" y="818876"/>
              <a:ext cx="7525549" cy="0"/>
            </a:xfrm>
            <a:prstGeom prst="line">
              <a:avLst/>
            </a:prstGeom>
            <a:ln cap="flat" w="50800">
              <a:solidFill>
                <a:srgbClr val="FFFFFF"/>
              </a:solidFill>
              <a:prstDash val="solid"/>
              <a:headEnd type="none" len="sm" w="sm"/>
              <a:tailEnd type="none" len="sm" w="sm"/>
            </a:ln>
          </p:spPr>
        </p:sp>
        <p:sp>
          <p:nvSpPr>
            <p:cNvPr name="TextBox 22" id="22"/>
            <p:cNvSpPr txBox="true"/>
            <p:nvPr/>
          </p:nvSpPr>
          <p:spPr>
            <a:xfrm rot="0">
              <a:off x="0" y="-38100"/>
              <a:ext cx="6783567" cy="484293"/>
            </a:xfrm>
            <a:prstGeom prst="rect">
              <a:avLst/>
            </a:prstGeom>
          </p:spPr>
          <p:txBody>
            <a:bodyPr anchor="t" rtlCol="false" tIns="0" lIns="0" bIns="0" rIns="0">
              <a:spAutoFit/>
            </a:bodyPr>
            <a:lstStyle/>
            <a:p>
              <a:pPr algn="r">
                <a:lnSpc>
                  <a:spcPts val="3079"/>
                </a:lnSpc>
                <a:spcBef>
                  <a:spcPct val="0"/>
                </a:spcBef>
              </a:pPr>
              <a:r>
                <a:rPr lang="en-US" b="true" sz="2199">
                  <a:solidFill>
                    <a:srgbClr val="FFFFFF"/>
                  </a:solidFill>
                  <a:latin typeface="Inter Medium"/>
                  <a:ea typeface="Inter Medium"/>
                  <a:cs typeface="Inter Medium"/>
                  <a:sym typeface="Inter Medium"/>
                </a:rPr>
                <a:t>HTTPS://T.ME/ZIKRILLO001</a:t>
              </a:r>
            </a:p>
          </p:txBody>
        </p:sp>
        <p:sp>
          <p:nvSpPr>
            <p:cNvPr name="Freeform 23" id="23"/>
            <p:cNvSpPr/>
            <p:nvPr/>
          </p:nvSpPr>
          <p:spPr>
            <a:xfrm flipH="false" flipV="false" rot="0">
              <a:off x="7079355" y="0"/>
              <a:ext cx="446193" cy="446193"/>
            </a:xfrm>
            <a:custGeom>
              <a:avLst/>
              <a:gdLst/>
              <a:ahLst/>
              <a:cxnLst/>
              <a:rect r="r" b="b" t="t" l="l"/>
              <a:pathLst>
                <a:path h="446193" w="446193">
                  <a:moveTo>
                    <a:pt x="0" y="0"/>
                  </a:moveTo>
                  <a:lnTo>
                    <a:pt x="446194" y="0"/>
                  </a:lnTo>
                  <a:lnTo>
                    <a:pt x="446194" y="446193"/>
                  </a:lnTo>
                  <a:lnTo>
                    <a:pt x="0" y="44619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grpSp>
        <p:nvGrpSpPr>
          <p:cNvPr name="Group 24" id="24"/>
          <p:cNvGrpSpPr/>
          <p:nvPr/>
        </p:nvGrpSpPr>
        <p:grpSpPr>
          <a:xfrm rot="0">
            <a:off x="11615139" y="6140214"/>
            <a:ext cx="5644161" cy="633207"/>
            <a:chOff x="0" y="0"/>
            <a:chExt cx="7525549" cy="844276"/>
          </a:xfrm>
        </p:grpSpPr>
        <p:sp>
          <p:nvSpPr>
            <p:cNvPr name="AutoShape 25" id="25"/>
            <p:cNvSpPr/>
            <p:nvPr/>
          </p:nvSpPr>
          <p:spPr>
            <a:xfrm>
              <a:off x="0" y="818876"/>
              <a:ext cx="7525549" cy="0"/>
            </a:xfrm>
            <a:prstGeom prst="line">
              <a:avLst/>
            </a:prstGeom>
            <a:ln cap="flat" w="50800">
              <a:solidFill>
                <a:srgbClr val="FFFFFF"/>
              </a:solidFill>
              <a:prstDash val="solid"/>
              <a:headEnd type="none" len="sm" w="sm"/>
              <a:tailEnd type="none" len="sm" w="sm"/>
            </a:ln>
          </p:spPr>
        </p:sp>
        <p:sp>
          <p:nvSpPr>
            <p:cNvPr name="TextBox 26" id="26"/>
            <p:cNvSpPr txBox="true"/>
            <p:nvPr/>
          </p:nvSpPr>
          <p:spPr>
            <a:xfrm rot="0">
              <a:off x="0" y="-38100"/>
              <a:ext cx="6783567" cy="484293"/>
            </a:xfrm>
            <a:prstGeom prst="rect">
              <a:avLst/>
            </a:prstGeom>
          </p:spPr>
          <p:txBody>
            <a:bodyPr anchor="t" rtlCol="false" tIns="0" lIns="0" bIns="0" rIns="0">
              <a:spAutoFit/>
            </a:bodyPr>
            <a:lstStyle/>
            <a:p>
              <a:pPr algn="r">
                <a:lnSpc>
                  <a:spcPts val="3079"/>
                </a:lnSpc>
                <a:spcBef>
                  <a:spcPct val="0"/>
                </a:spcBef>
              </a:pPr>
              <a:r>
                <a:rPr lang="en-US" b="true" sz="2199">
                  <a:solidFill>
                    <a:srgbClr val="FFFFFF"/>
                  </a:solidFill>
                  <a:latin typeface="Inter Medium"/>
                  <a:ea typeface="Inter Medium"/>
                  <a:cs typeface="Inter Medium"/>
                  <a:sym typeface="Inter Medium"/>
                </a:rPr>
                <a:t>+998977173307</a:t>
              </a:r>
            </a:p>
          </p:txBody>
        </p:sp>
        <p:sp>
          <p:nvSpPr>
            <p:cNvPr name="Freeform 27" id="27"/>
            <p:cNvSpPr/>
            <p:nvPr/>
          </p:nvSpPr>
          <p:spPr>
            <a:xfrm flipH="false" flipV="false" rot="0">
              <a:off x="7079355" y="0"/>
              <a:ext cx="446193" cy="446193"/>
            </a:xfrm>
            <a:custGeom>
              <a:avLst/>
              <a:gdLst/>
              <a:ahLst/>
              <a:cxnLst/>
              <a:rect r="r" b="b" t="t" l="l"/>
              <a:pathLst>
                <a:path h="446193" w="446193">
                  <a:moveTo>
                    <a:pt x="0" y="0"/>
                  </a:moveTo>
                  <a:lnTo>
                    <a:pt x="446194" y="0"/>
                  </a:lnTo>
                  <a:lnTo>
                    <a:pt x="446194" y="446193"/>
                  </a:lnTo>
                  <a:lnTo>
                    <a:pt x="0" y="44619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sp>
        <p:nvSpPr>
          <p:cNvPr name="Freeform 28" id="28"/>
          <p:cNvSpPr/>
          <p:nvPr/>
        </p:nvSpPr>
        <p:spPr>
          <a:xfrm flipH="true" flipV="false" rot="0">
            <a:off x="8189568" y="-3454325"/>
            <a:ext cx="6851142" cy="8229600"/>
          </a:xfrm>
          <a:custGeom>
            <a:avLst/>
            <a:gdLst/>
            <a:ahLst/>
            <a:cxnLst/>
            <a:rect r="r" b="b" t="t" l="l"/>
            <a:pathLst>
              <a:path h="8229600" w="6851142">
                <a:moveTo>
                  <a:pt x="6851142" y="0"/>
                </a:moveTo>
                <a:lnTo>
                  <a:pt x="0" y="0"/>
                </a:lnTo>
                <a:lnTo>
                  <a:pt x="0" y="8229600"/>
                </a:lnTo>
                <a:lnTo>
                  <a:pt x="6851142" y="8229600"/>
                </a:lnTo>
                <a:lnTo>
                  <a:pt x="6851142" y="0"/>
                </a:lnTo>
                <a:close/>
              </a:path>
            </a:pathLst>
          </a:custGeom>
          <a:blipFill>
            <a:blip r:embed="rId4"/>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9337574" y="1857448"/>
            <a:ext cx="8626507" cy="5135629"/>
            <a:chOff x="0" y="0"/>
            <a:chExt cx="2272002" cy="1352594"/>
          </a:xfrm>
        </p:grpSpPr>
        <p:sp>
          <p:nvSpPr>
            <p:cNvPr name="Freeform 3" id="3"/>
            <p:cNvSpPr/>
            <p:nvPr/>
          </p:nvSpPr>
          <p:spPr>
            <a:xfrm flipH="false" flipV="false" rot="0">
              <a:off x="0" y="0"/>
              <a:ext cx="2272002" cy="1352594"/>
            </a:xfrm>
            <a:custGeom>
              <a:avLst/>
              <a:gdLst/>
              <a:ahLst/>
              <a:cxnLst/>
              <a:rect r="r" b="b" t="t" l="l"/>
              <a:pathLst>
                <a:path h="1352594" w="2272002">
                  <a:moveTo>
                    <a:pt x="45770" y="0"/>
                  </a:moveTo>
                  <a:lnTo>
                    <a:pt x="2226232" y="0"/>
                  </a:lnTo>
                  <a:cubicBezTo>
                    <a:pt x="2238371" y="0"/>
                    <a:pt x="2250013" y="4822"/>
                    <a:pt x="2258596" y="13406"/>
                  </a:cubicBezTo>
                  <a:cubicBezTo>
                    <a:pt x="2267180" y="21989"/>
                    <a:pt x="2272002" y="33631"/>
                    <a:pt x="2272002" y="45770"/>
                  </a:cubicBezTo>
                  <a:lnTo>
                    <a:pt x="2272002" y="1306823"/>
                  </a:lnTo>
                  <a:cubicBezTo>
                    <a:pt x="2272002" y="1318962"/>
                    <a:pt x="2267180" y="1330604"/>
                    <a:pt x="2258596" y="1339188"/>
                  </a:cubicBezTo>
                  <a:cubicBezTo>
                    <a:pt x="2250013" y="1347771"/>
                    <a:pt x="2238371" y="1352594"/>
                    <a:pt x="2226232" y="1352594"/>
                  </a:cubicBezTo>
                  <a:lnTo>
                    <a:pt x="45770" y="1352594"/>
                  </a:lnTo>
                  <a:cubicBezTo>
                    <a:pt x="20492" y="1352594"/>
                    <a:pt x="0" y="1332102"/>
                    <a:pt x="0" y="1306823"/>
                  </a:cubicBezTo>
                  <a:lnTo>
                    <a:pt x="0" y="45770"/>
                  </a:lnTo>
                  <a:cubicBezTo>
                    <a:pt x="0" y="33631"/>
                    <a:pt x="4822" y="21989"/>
                    <a:pt x="13406" y="13406"/>
                  </a:cubicBezTo>
                  <a:cubicBezTo>
                    <a:pt x="21989" y="4822"/>
                    <a:pt x="33631" y="0"/>
                    <a:pt x="45770" y="0"/>
                  </a:cubicBezTo>
                  <a:close/>
                </a:path>
              </a:pathLst>
            </a:custGeom>
            <a:solidFill>
              <a:srgbClr val="000000">
                <a:alpha val="0"/>
              </a:srgbClr>
            </a:solidFill>
            <a:ln w="38100" cap="rnd">
              <a:solidFill>
                <a:srgbClr val="FFFFFF"/>
              </a:solidFill>
              <a:prstDash val="solid"/>
              <a:round/>
            </a:ln>
          </p:spPr>
        </p:sp>
        <p:sp>
          <p:nvSpPr>
            <p:cNvPr name="TextBox 4" id="4"/>
            <p:cNvSpPr txBox="true"/>
            <p:nvPr/>
          </p:nvSpPr>
          <p:spPr>
            <a:xfrm>
              <a:off x="0" y="-38100"/>
              <a:ext cx="2272002" cy="1390694"/>
            </a:xfrm>
            <a:prstGeom prst="rect">
              <a:avLst/>
            </a:prstGeom>
          </p:spPr>
          <p:txBody>
            <a:bodyPr anchor="ctr" rtlCol="false" tIns="50800" lIns="50800" bIns="50800" rIns="50800"/>
            <a:lstStyle/>
            <a:p>
              <a:pPr algn="ctr">
                <a:lnSpc>
                  <a:spcPts val="3079"/>
                </a:lnSpc>
              </a:pPr>
            </a:p>
          </p:txBody>
        </p:sp>
      </p:grpSp>
      <p:grpSp>
        <p:nvGrpSpPr>
          <p:cNvPr name="Group 5" id="5"/>
          <p:cNvGrpSpPr/>
          <p:nvPr/>
        </p:nvGrpSpPr>
        <p:grpSpPr>
          <a:xfrm rot="0">
            <a:off x="9602603" y="2072043"/>
            <a:ext cx="8190681" cy="4706440"/>
            <a:chOff x="0" y="0"/>
            <a:chExt cx="862145" cy="495397"/>
          </a:xfrm>
        </p:grpSpPr>
        <p:sp>
          <p:nvSpPr>
            <p:cNvPr name="Freeform 6" id="6"/>
            <p:cNvSpPr/>
            <p:nvPr/>
          </p:nvSpPr>
          <p:spPr>
            <a:xfrm flipH="false" flipV="false" rot="0">
              <a:off x="0" y="0"/>
              <a:ext cx="862145" cy="495397"/>
            </a:xfrm>
            <a:custGeom>
              <a:avLst/>
              <a:gdLst/>
              <a:ahLst/>
              <a:cxnLst/>
              <a:rect r="r" b="b" t="t" l="l"/>
              <a:pathLst>
                <a:path h="495397" w="862145">
                  <a:moveTo>
                    <a:pt x="48206" y="0"/>
                  </a:moveTo>
                  <a:lnTo>
                    <a:pt x="813940" y="0"/>
                  </a:lnTo>
                  <a:cubicBezTo>
                    <a:pt x="826725" y="0"/>
                    <a:pt x="838986" y="5079"/>
                    <a:pt x="848026" y="14119"/>
                  </a:cubicBezTo>
                  <a:cubicBezTo>
                    <a:pt x="857067" y="23159"/>
                    <a:pt x="862145" y="35421"/>
                    <a:pt x="862145" y="48206"/>
                  </a:cubicBezTo>
                  <a:lnTo>
                    <a:pt x="862145" y="447191"/>
                  </a:lnTo>
                  <a:cubicBezTo>
                    <a:pt x="862145" y="459976"/>
                    <a:pt x="857067" y="472237"/>
                    <a:pt x="848026" y="481277"/>
                  </a:cubicBezTo>
                  <a:cubicBezTo>
                    <a:pt x="838986" y="490318"/>
                    <a:pt x="826725" y="495397"/>
                    <a:pt x="813940" y="495397"/>
                  </a:cubicBezTo>
                  <a:lnTo>
                    <a:pt x="48206" y="495397"/>
                  </a:lnTo>
                  <a:cubicBezTo>
                    <a:pt x="21582" y="495397"/>
                    <a:pt x="0" y="473814"/>
                    <a:pt x="0" y="447191"/>
                  </a:cubicBezTo>
                  <a:lnTo>
                    <a:pt x="0" y="48206"/>
                  </a:lnTo>
                  <a:cubicBezTo>
                    <a:pt x="0" y="35421"/>
                    <a:pt x="5079" y="23159"/>
                    <a:pt x="14119" y="14119"/>
                  </a:cubicBezTo>
                  <a:cubicBezTo>
                    <a:pt x="23159" y="5079"/>
                    <a:pt x="35421" y="0"/>
                    <a:pt x="48206" y="0"/>
                  </a:cubicBezTo>
                  <a:close/>
                </a:path>
              </a:pathLst>
            </a:custGeom>
            <a:blipFill>
              <a:blip r:embed="rId2"/>
              <a:stretch>
                <a:fillRect l="-1076" t="0" r="-1076" b="0"/>
              </a:stretch>
            </a:blipFill>
          </p:spPr>
        </p:sp>
      </p:grpSp>
      <p:grpSp>
        <p:nvGrpSpPr>
          <p:cNvPr name="Group 7" id="7"/>
          <p:cNvGrpSpPr/>
          <p:nvPr/>
        </p:nvGrpSpPr>
        <p:grpSpPr>
          <a:xfrm rot="0">
            <a:off x="3895367" y="1028700"/>
            <a:ext cx="4331535" cy="1075229"/>
            <a:chOff x="0" y="0"/>
            <a:chExt cx="5775379" cy="1433639"/>
          </a:xfrm>
        </p:grpSpPr>
        <p:grpSp>
          <p:nvGrpSpPr>
            <p:cNvPr name="Group 8" id="8"/>
            <p:cNvGrpSpPr/>
            <p:nvPr/>
          </p:nvGrpSpPr>
          <p:grpSpPr>
            <a:xfrm rot="0">
              <a:off x="0" y="0"/>
              <a:ext cx="5775379" cy="1433639"/>
              <a:chOff x="0" y="0"/>
              <a:chExt cx="1140816" cy="283188"/>
            </a:xfrm>
          </p:grpSpPr>
          <p:sp>
            <p:nvSpPr>
              <p:cNvPr name="Freeform 9" id="9"/>
              <p:cNvSpPr/>
              <p:nvPr/>
            </p:nvSpPr>
            <p:spPr>
              <a:xfrm flipH="false" flipV="false" rot="0">
                <a:off x="0" y="0"/>
                <a:ext cx="1140816" cy="283188"/>
              </a:xfrm>
              <a:custGeom>
                <a:avLst/>
                <a:gdLst/>
                <a:ahLst/>
                <a:cxnLst/>
                <a:rect r="r" b="b" t="t" l="l"/>
                <a:pathLst>
                  <a:path h="283188" w="1140816">
                    <a:moveTo>
                      <a:pt x="91154" y="0"/>
                    </a:moveTo>
                    <a:lnTo>
                      <a:pt x="1049661" y="0"/>
                    </a:lnTo>
                    <a:cubicBezTo>
                      <a:pt x="1073837" y="0"/>
                      <a:pt x="1097022" y="9604"/>
                      <a:pt x="1114117" y="26698"/>
                    </a:cubicBezTo>
                    <a:cubicBezTo>
                      <a:pt x="1131212" y="43793"/>
                      <a:pt x="1140816" y="66979"/>
                      <a:pt x="1140816" y="91154"/>
                    </a:cubicBezTo>
                    <a:lnTo>
                      <a:pt x="1140816" y="192034"/>
                    </a:lnTo>
                    <a:cubicBezTo>
                      <a:pt x="1140816" y="216209"/>
                      <a:pt x="1131212" y="239395"/>
                      <a:pt x="1114117" y="256490"/>
                    </a:cubicBezTo>
                    <a:cubicBezTo>
                      <a:pt x="1097022" y="273584"/>
                      <a:pt x="1073837" y="283188"/>
                      <a:pt x="1049661" y="283188"/>
                    </a:cubicBezTo>
                    <a:lnTo>
                      <a:pt x="91154" y="283188"/>
                    </a:lnTo>
                    <a:cubicBezTo>
                      <a:pt x="66979" y="283188"/>
                      <a:pt x="43793" y="273584"/>
                      <a:pt x="26698" y="256490"/>
                    </a:cubicBezTo>
                    <a:cubicBezTo>
                      <a:pt x="9604" y="239395"/>
                      <a:pt x="0" y="216209"/>
                      <a:pt x="0" y="192034"/>
                    </a:cubicBezTo>
                    <a:lnTo>
                      <a:pt x="0" y="91154"/>
                    </a:lnTo>
                    <a:cubicBezTo>
                      <a:pt x="0" y="66979"/>
                      <a:pt x="9604" y="43793"/>
                      <a:pt x="26698" y="26698"/>
                    </a:cubicBezTo>
                    <a:cubicBezTo>
                      <a:pt x="43793" y="9604"/>
                      <a:pt x="66979" y="0"/>
                      <a:pt x="91154" y="0"/>
                    </a:cubicBezTo>
                    <a:close/>
                  </a:path>
                </a:pathLst>
              </a:custGeom>
              <a:solidFill>
                <a:srgbClr val="000000">
                  <a:alpha val="0"/>
                </a:srgbClr>
              </a:solidFill>
              <a:ln w="38100" cap="rnd">
                <a:solidFill>
                  <a:srgbClr val="FFFFFF"/>
                </a:solidFill>
                <a:prstDash val="solid"/>
                <a:round/>
              </a:ln>
            </p:spPr>
          </p:sp>
          <p:sp>
            <p:nvSpPr>
              <p:cNvPr name="TextBox 10" id="10"/>
              <p:cNvSpPr txBox="true"/>
              <p:nvPr/>
            </p:nvSpPr>
            <p:spPr>
              <a:xfrm>
                <a:off x="0" y="-38100"/>
                <a:ext cx="1140816" cy="321288"/>
              </a:xfrm>
              <a:prstGeom prst="rect">
                <a:avLst/>
              </a:prstGeom>
            </p:spPr>
            <p:txBody>
              <a:bodyPr anchor="ctr" rtlCol="false" tIns="50800" lIns="50800" bIns="50800" rIns="50800"/>
              <a:lstStyle/>
              <a:p>
                <a:pPr algn="ctr">
                  <a:lnSpc>
                    <a:spcPts val="2659"/>
                  </a:lnSpc>
                </a:pPr>
              </a:p>
            </p:txBody>
          </p:sp>
        </p:grpSp>
        <p:sp>
          <p:nvSpPr>
            <p:cNvPr name="TextBox 11" id="11"/>
            <p:cNvSpPr txBox="true"/>
            <p:nvPr/>
          </p:nvSpPr>
          <p:spPr>
            <a:xfrm rot="0">
              <a:off x="375613" y="195273"/>
              <a:ext cx="5024153" cy="1004993"/>
            </a:xfrm>
            <a:prstGeom prst="rect">
              <a:avLst/>
            </a:prstGeom>
          </p:spPr>
          <p:txBody>
            <a:bodyPr anchor="t" rtlCol="false" tIns="0" lIns="0" bIns="0" rIns="0">
              <a:spAutoFit/>
            </a:bodyPr>
            <a:lstStyle/>
            <a:p>
              <a:pPr algn="ctr">
                <a:lnSpc>
                  <a:spcPts val="3079"/>
                </a:lnSpc>
                <a:spcBef>
                  <a:spcPct val="0"/>
                </a:spcBef>
              </a:pPr>
              <a:r>
                <a:rPr lang="en-US" b="true" sz="2199">
                  <a:solidFill>
                    <a:srgbClr val="FFFFFF"/>
                  </a:solidFill>
                  <a:latin typeface="Inter Medium"/>
                  <a:ea typeface="Inter Medium"/>
                  <a:cs typeface="Inter Medium"/>
                  <a:sym typeface="Inter Medium"/>
                </a:rPr>
                <a:t>DATA STRUCTURES AND ALGORITHMS</a:t>
              </a:r>
            </a:p>
          </p:txBody>
        </p:sp>
      </p:grpSp>
      <p:sp>
        <p:nvSpPr>
          <p:cNvPr name="Freeform 12" id="12"/>
          <p:cNvSpPr/>
          <p:nvPr/>
        </p:nvSpPr>
        <p:spPr>
          <a:xfrm flipH="false" flipV="false" rot="0">
            <a:off x="0" y="6778483"/>
            <a:ext cx="6851142" cy="8229600"/>
          </a:xfrm>
          <a:custGeom>
            <a:avLst/>
            <a:gdLst/>
            <a:ahLst/>
            <a:cxnLst/>
            <a:rect r="r" b="b" t="t" l="l"/>
            <a:pathLst>
              <a:path h="8229600" w="6851142">
                <a:moveTo>
                  <a:pt x="0" y="0"/>
                </a:moveTo>
                <a:lnTo>
                  <a:pt x="6851142" y="0"/>
                </a:lnTo>
                <a:lnTo>
                  <a:pt x="6851142" y="8229600"/>
                </a:lnTo>
                <a:lnTo>
                  <a:pt x="0" y="8229600"/>
                </a:lnTo>
                <a:lnTo>
                  <a:pt x="0" y="0"/>
                </a:lnTo>
                <a:close/>
              </a:path>
            </a:pathLst>
          </a:custGeom>
          <a:blipFill>
            <a:blip r:embed="rId3"/>
            <a:stretch>
              <a:fillRect l="0" t="0" r="0" b="0"/>
            </a:stretch>
          </a:blipFill>
        </p:spPr>
      </p:sp>
      <p:grpSp>
        <p:nvGrpSpPr>
          <p:cNvPr name="Group 13" id="13"/>
          <p:cNvGrpSpPr/>
          <p:nvPr/>
        </p:nvGrpSpPr>
        <p:grpSpPr>
          <a:xfrm rot="0">
            <a:off x="6348033" y="8573596"/>
            <a:ext cx="1878869" cy="684704"/>
            <a:chOff x="0" y="0"/>
            <a:chExt cx="2505159" cy="912939"/>
          </a:xfrm>
        </p:grpSpPr>
        <p:grpSp>
          <p:nvGrpSpPr>
            <p:cNvPr name="Group 14" id="14"/>
            <p:cNvGrpSpPr/>
            <p:nvPr/>
          </p:nvGrpSpPr>
          <p:grpSpPr>
            <a:xfrm rot="0">
              <a:off x="0" y="0"/>
              <a:ext cx="2505159" cy="912939"/>
              <a:chOff x="0" y="0"/>
              <a:chExt cx="494846" cy="180334"/>
            </a:xfrm>
          </p:grpSpPr>
          <p:sp>
            <p:nvSpPr>
              <p:cNvPr name="Freeform 15" id="15"/>
              <p:cNvSpPr/>
              <p:nvPr/>
            </p:nvSpPr>
            <p:spPr>
              <a:xfrm flipH="false" flipV="false" rot="0">
                <a:off x="0" y="0"/>
                <a:ext cx="494846" cy="180334"/>
              </a:xfrm>
              <a:custGeom>
                <a:avLst/>
                <a:gdLst/>
                <a:ahLst/>
                <a:cxnLst/>
                <a:rect r="r" b="b" t="t" l="l"/>
                <a:pathLst>
                  <a:path h="180334" w="494846">
                    <a:moveTo>
                      <a:pt x="90167" y="0"/>
                    </a:moveTo>
                    <a:lnTo>
                      <a:pt x="404679" y="0"/>
                    </a:lnTo>
                    <a:cubicBezTo>
                      <a:pt x="428593" y="0"/>
                      <a:pt x="451527" y="9500"/>
                      <a:pt x="468437" y="26409"/>
                    </a:cubicBezTo>
                    <a:cubicBezTo>
                      <a:pt x="485346" y="43319"/>
                      <a:pt x="494846" y="66253"/>
                      <a:pt x="494846" y="90167"/>
                    </a:cubicBezTo>
                    <a:lnTo>
                      <a:pt x="494846" y="90167"/>
                    </a:lnTo>
                    <a:cubicBezTo>
                      <a:pt x="494846" y="114081"/>
                      <a:pt x="485346" y="137015"/>
                      <a:pt x="468437" y="153924"/>
                    </a:cubicBezTo>
                    <a:cubicBezTo>
                      <a:pt x="451527" y="170834"/>
                      <a:pt x="428593" y="180334"/>
                      <a:pt x="404679" y="180334"/>
                    </a:cubicBezTo>
                    <a:lnTo>
                      <a:pt x="90167" y="180334"/>
                    </a:lnTo>
                    <a:cubicBezTo>
                      <a:pt x="66253" y="180334"/>
                      <a:pt x="43319" y="170834"/>
                      <a:pt x="26409" y="153924"/>
                    </a:cubicBezTo>
                    <a:cubicBezTo>
                      <a:pt x="9500" y="137015"/>
                      <a:pt x="0" y="114081"/>
                      <a:pt x="0" y="90167"/>
                    </a:cubicBezTo>
                    <a:lnTo>
                      <a:pt x="0" y="90167"/>
                    </a:lnTo>
                    <a:cubicBezTo>
                      <a:pt x="0" y="66253"/>
                      <a:pt x="9500" y="43319"/>
                      <a:pt x="26409" y="26409"/>
                    </a:cubicBezTo>
                    <a:cubicBezTo>
                      <a:pt x="43319" y="9500"/>
                      <a:pt x="66253" y="0"/>
                      <a:pt x="90167" y="0"/>
                    </a:cubicBezTo>
                    <a:close/>
                  </a:path>
                </a:pathLst>
              </a:custGeom>
              <a:solidFill>
                <a:srgbClr val="000000">
                  <a:alpha val="0"/>
                </a:srgbClr>
              </a:solidFill>
              <a:ln w="38100" cap="rnd">
                <a:solidFill>
                  <a:srgbClr val="FFFFFF"/>
                </a:solidFill>
                <a:prstDash val="solid"/>
                <a:round/>
              </a:ln>
            </p:spPr>
          </p:sp>
          <p:sp>
            <p:nvSpPr>
              <p:cNvPr name="TextBox 16" id="16"/>
              <p:cNvSpPr txBox="true"/>
              <p:nvPr/>
            </p:nvSpPr>
            <p:spPr>
              <a:xfrm>
                <a:off x="0" y="-38100"/>
                <a:ext cx="494846" cy="218434"/>
              </a:xfrm>
              <a:prstGeom prst="rect">
                <a:avLst/>
              </a:prstGeom>
            </p:spPr>
            <p:txBody>
              <a:bodyPr anchor="ctr" rtlCol="false" tIns="50800" lIns="50800" bIns="50800" rIns="50800"/>
              <a:lstStyle/>
              <a:p>
                <a:pPr algn="ctr">
                  <a:lnSpc>
                    <a:spcPts val="2659"/>
                  </a:lnSpc>
                </a:pPr>
              </a:p>
            </p:txBody>
          </p:sp>
        </p:grpSp>
        <p:sp>
          <p:nvSpPr>
            <p:cNvPr name="TextBox 17" id="17"/>
            <p:cNvSpPr txBox="true"/>
            <p:nvPr/>
          </p:nvSpPr>
          <p:spPr>
            <a:xfrm rot="0">
              <a:off x="64799" y="195273"/>
              <a:ext cx="2375561" cy="484293"/>
            </a:xfrm>
            <a:prstGeom prst="rect">
              <a:avLst/>
            </a:prstGeom>
          </p:spPr>
          <p:txBody>
            <a:bodyPr anchor="t" rtlCol="false" tIns="0" lIns="0" bIns="0" rIns="0">
              <a:spAutoFit/>
            </a:bodyPr>
            <a:lstStyle/>
            <a:p>
              <a:pPr algn="ctr">
                <a:lnSpc>
                  <a:spcPts val="3079"/>
                </a:lnSpc>
                <a:spcBef>
                  <a:spcPct val="0"/>
                </a:spcBef>
              </a:pPr>
              <a:r>
                <a:rPr lang="en-US" b="true" sz="2199">
                  <a:solidFill>
                    <a:srgbClr val="FFFFFF"/>
                  </a:solidFill>
                  <a:latin typeface="Inter Medium"/>
                  <a:ea typeface="Inter Medium"/>
                  <a:cs typeface="Inter Medium"/>
                  <a:sym typeface="Inter Medium"/>
                </a:rPr>
                <a:t>PAGE 02</a:t>
              </a:r>
            </a:p>
          </p:txBody>
        </p:sp>
      </p:grpSp>
      <p:sp>
        <p:nvSpPr>
          <p:cNvPr name="TextBox 18" id="18"/>
          <p:cNvSpPr txBox="true"/>
          <p:nvPr/>
        </p:nvSpPr>
        <p:spPr>
          <a:xfrm rot="0">
            <a:off x="1028700" y="4079065"/>
            <a:ext cx="7198202" cy="1954702"/>
          </a:xfrm>
          <a:prstGeom prst="rect">
            <a:avLst/>
          </a:prstGeom>
        </p:spPr>
        <p:txBody>
          <a:bodyPr anchor="t" rtlCol="false" tIns="0" lIns="0" bIns="0" rIns="0">
            <a:spAutoFit/>
          </a:bodyPr>
          <a:lstStyle/>
          <a:p>
            <a:pPr algn="r">
              <a:lnSpc>
                <a:spcPts val="7604"/>
              </a:lnSpc>
            </a:pPr>
            <a:r>
              <a:rPr lang="en-US" b="true" sz="6913">
                <a:solidFill>
                  <a:srgbClr val="FFFFFF"/>
                </a:solidFill>
                <a:latin typeface="Inter Semi-Bold"/>
                <a:ea typeface="Inter Semi-Bold"/>
                <a:cs typeface="Inter Semi-Bold"/>
                <a:sym typeface="Inter Semi-Bold"/>
              </a:rPr>
              <a:t>ALGORITM NIMA?</a:t>
            </a:r>
          </a:p>
        </p:txBody>
      </p:sp>
      <p:sp>
        <p:nvSpPr>
          <p:cNvPr name="TextBox 19" id="19"/>
          <p:cNvSpPr txBox="true"/>
          <p:nvPr/>
        </p:nvSpPr>
        <p:spPr>
          <a:xfrm rot="0">
            <a:off x="2002059" y="6291755"/>
            <a:ext cx="6601773" cy="1878330"/>
          </a:xfrm>
          <a:prstGeom prst="rect">
            <a:avLst/>
          </a:prstGeom>
        </p:spPr>
        <p:txBody>
          <a:bodyPr anchor="t" rtlCol="false" tIns="0" lIns="0" bIns="0" rIns="0">
            <a:spAutoFit/>
          </a:bodyPr>
          <a:lstStyle/>
          <a:p>
            <a:pPr algn="r">
              <a:lnSpc>
                <a:spcPts val="2520"/>
              </a:lnSpc>
              <a:spcBef>
                <a:spcPct val="0"/>
              </a:spcBef>
            </a:pPr>
            <a:r>
              <a:rPr lang="en-US" sz="1800">
                <a:solidFill>
                  <a:srgbClr val="FFFFFF"/>
                </a:solidFill>
                <a:latin typeface="Inter"/>
                <a:ea typeface="Inter"/>
                <a:cs typeface="Inter"/>
                <a:sym typeface="Inter"/>
              </a:rPr>
              <a:t>Algoritm — maʼlum bir turga oid masalalarni yechishda ishlatiladigan amallarning muayyan tartibda bajarilishi haqidagi aniq qoida (dastur). Kibernetika va matematikaning asosiy tushunchalaridan biri. Oʻrta asrlarda sanoqning oʻnli tizimi boʻyicha toʻrt arifmetik amal bajariladigan qoidani algoritm deb atashgan.</a:t>
            </a:r>
          </a:p>
        </p:txBody>
      </p:sp>
      <p:sp>
        <p:nvSpPr>
          <p:cNvPr name="TextBox 20" id="20"/>
          <p:cNvSpPr txBox="true"/>
          <p:nvPr/>
        </p:nvSpPr>
        <p:spPr>
          <a:xfrm rot="0">
            <a:off x="10657527" y="7211870"/>
            <a:ext cx="6601773" cy="306705"/>
          </a:xfrm>
          <a:prstGeom prst="rect">
            <a:avLst/>
          </a:prstGeom>
        </p:spPr>
        <p:txBody>
          <a:bodyPr anchor="t" rtlCol="false" tIns="0" lIns="0" bIns="0" rIns="0">
            <a:spAutoFit/>
          </a:bodyPr>
          <a:lstStyle/>
          <a:p>
            <a:pPr algn="r">
              <a:lnSpc>
                <a:spcPts val="2520"/>
              </a:lnSpc>
              <a:spcBef>
                <a:spcPct val="0"/>
              </a:spcBef>
            </a:pPr>
            <a:r>
              <a:rPr lang="en-US" sz="1800">
                <a:solidFill>
                  <a:srgbClr val="FFFFFF"/>
                </a:solidFill>
                <a:latin typeface="Inter"/>
                <a:ea typeface="Inter"/>
                <a:cs typeface="Inter"/>
                <a:sym typeface="Inter"/>
              </a:rPr>
              <a:t>Ushbu rasmda murabboni nonga surish algoritmi ko’rsatilgan</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true" flipV="false" rot="0">
            <a:off x="13833729" y="6523677"/>
            <a:ext cx="6851142" cy="8229600"/>
          </a:xfrm>
          <a:custGeom>
            <a:avLst/>
            <a:gdLst/>
            <a:ahLst/>
            <a:cxnLst/>
            <a:rect r="r" b="b" t="t" l="l"/>
            <a:pathLst>
              <a:path h="8229600" w="6851142">
                <a:moveTo>
                  <a:pt x="6851142" y="0"/>
                </a:moveTo>
                <a:lnTo>
                  <a:pt x="0" y="0"/>
                </a:lnTo>
                <a:lnTo>
                  <a:pt x="0" y="8229600"/>
                </a:lnTo>
                <a:lnTo>
                  <a:pt x="6851142" y="8229600"/>
                </a:lnTo>
                <a:lnTo>
                  <a:pt x="6851142" y="0"/>
                </a:lnTo>
                <a:close/>
              </a:path>
            </a:pathLst>
          </a:custGeom>
          <a:blipFill>
            <a:blip r:embed="rId2"/>
            <a:stretch>
              <a:fillRect l="0" t="0" r="0" b="0"/>
            </a:stretch>
          </a:blipFill>
        </p:spPr>
      </p:sp>
      <p:grpSp>
        <p:nvGrpSpPr>
          <p:cNvPr name="Group 3" id="3"/>
          <p:cNvGrpSpPr/>
          <p:nvPr/>
        </p:nvGrpSpPr>
        <p:grpSpPr>
          <a:xfrm rot="0">
            <a:off x="2347957" y="2268870"/>
            <a:ext cx="13576381" cy="4429592"/>
            <a:chOff x="0" y="0"/>
            <a:chExt cx="3575672" cy="1166642"/>
          </a:xfrm>
        </p:grpSpPr>
        <p:sp>
          <p:nvSpPr>
            <p:cNvPr name="Freeform 4" id="4"/>
            <p:cNvSpPr/>
            <p:nvPr/>
          </p:nvSpPr>
          <p:spPr>
            <a:xfrm flipH="false" flipV="false" rot="0">
              <a:off x="0" y="0"/>
              <a:ext cx="3575672" cy="1166642"/>
            </a:xfrm>
            <a:custGeom>
              <a:avLst/>
              <a:gdLst/>
              <a:ahLst/>
              <a:cxnLst/>
              <a:rect r="r" b="b" t="t" l="l"/>
              <a:pathLst>
                <a:path h="1166642" w="3575672">
                  <a:moveTo>
                    <a:pt x="29083" y="0"/>
                  </a:moveTo>
                  <a:lnTo>
                    <a:pt x="3546590" y="0"/>
                  </a:lnTo>
                  <a:cubicBezTo>
                    <a:pt x="3554303" y="0"/>
                    <a:pt x="3561700" y="3064"/>
                    <a:pt x="3567154" y="8518"/>
                  </a:cubicBezTo>
                  <a:cubicBezTo>
                    <a:pt x="3572608" y="13972"/>
                    <a:pt x="3575672" y="21369"/>
                    <a:pt x="3575672" y="29083"/>
                  </a:cubicBezTo>
                  <a:lnTo>
                    <a:pt x="3575672" y="1137559"/>
                  </a:lnTo>
                  <a:cubicBezTo>
                    <a:pt x="3575672" y="1145272"/>
                    <a:pt x="3572608" y="1152669"/>
                    <a:pt x="3567154" y="1158124"/>
                  </a:cubicBezTo>
                  <a:cubicBezTo>
                    <a:pt x="3561700" y="1163578"/>
                    <a:pt x="3554303" y="1166642"/>
                    <a:pt x="3546590" y="1166642"/>
                  </a:cubicBezTo>
                  <a:lnTo>
                    <a:pt x="29083" y="1166642"/>
                  </a:lnTo>
                  <a:cubicBezTo>
                    <a:pt x="21369" y="1166642"/>
                    <a:pt x="13972" y="1163578"/>
                    <a:pt x="8518" y="1158124"/>
                  </a:cubicBezTo>
                  <a:cubicBezTo>
                    <a:pt x="3064" y="1152669"/>
                    <a:pt x="0" y="1145272"/>
                    <a:pt x="0" y="1137559"/>
                  </a:cubicBezTo>
                  <a:lnTo>
                    <a:pt x="0" y="29083"/>
                  </a:lnTo>
                  <a:cubicBezTo>
                    <a:pt x="0" y="21369"/>
                    <a:pt x="3064" y="13972"/>
                    <a:pt x="8518" y="8518"/>
                  </a:cubicBezTo>
                  <a:cubicBezTo>
                    <a:pt x="13972" y="3064"/>
                    <a:pt x="21369" y="0"/>
                    <a:pt x="29083" y="0"/>
                  </a:cubicBezTo>
                  <a:close/>
                </a:path>
              </a:pathLst>
            </a:custGeom>
            <a:solidFill>
              <a:srgbClr val="000000">
                <a:alpha val="0"/>
              </a:srgbClr>
            </a:solidFill>
            <a:ln w="38100" cap="rnd">
              <a:solidFill>
                <a:srgbClr val="FFFFFF"/>
              </a:solidFill>
              <a:prstDash val="solid"/>
              <a:round/>
            </a:ln>
          </p:spPr>
        </p:sp>
        <p:sp>
          <p:nvSpPr>
            <p:cNvPr name="TextBox 5" id="5"/>
            <p:cNvSpPr txBox="true"/>
            <p:nvPr/>
          </p:nvSpPr>
          <p:spPr>
            <a:xfrm>
              <a:off x="0" y="-38100"/>
              <a:ext cx="3575672" cy="1204742"/>
            </a:xfrm>
            <a:prstGeom prst="rect">
              <a:avLst/>
            </a:prstGeom>
          </p:spPr>
          <p:txBody>
            <a:bodyPr anchor="ctr" rtlCol="false" tIns="50800" lIns="50800" bIns="50800" rIns="50800"/>
            <a:lstStyle/>
            <a:p>
              <a:pPr algn="ctr">
                <a:lnSpc>
                  <a:spcPts val="3079"/>
                </a:lnSpc>
              </a:pPr>
            </a:p>
          </p:txBody>
        </p:sp>
      </p:grpSp>
      <p:grpSp>
        <p:nvGrpSpPr>
          <p:cNvPr name="Group 6" id="6"/>
          <p:cNvGrpSpPr/>
          <p:nvPr/>
        </p:nvGrpSpPr>
        <p:grpSpPr>
          <a:xfrm rot="0">
            <a:off x="2467669" y="2375517"/>
            <a:ext cx="13352661" cy="4208819"/>
            <a:chOff x="0" y="0"/>
            <a:chExt cx="1326070" cy="417983"/>
          </a:xfrm>
        </p:grpSpPr>
        <p:sp>
          <p:nvSpPr>
            <p:cNvPr name="Freeform 7" id="7"/>
            <p:cNvSpPr/>
            <p:nvPr/>
          </p:nvSpPr>
          <p:spPr>
            <a:xfrm flipH="false" flipV="false" rot="0">
              <a:off x="0" y="0"/>
              <a:ext cx="1326071" cy="417983"/>
            </a:xfrm>
            <a:custGeom>
              <a:avLst/>
              <a:gdLst/>
              <a:ahLst/>
              <a:cxnLst/>
              <a:rect r="r" b="b" t="t" l="l"/>
              <a:pathLst>
                <a:path h="417983" w="1326071">
                  <a:moveTo>
                    <a:pt x="29570" y="0"/>
                  </a:moveTo>
                  <a:lnTo>
                    <a:pt x="1296501" y="0"/>
                  </a:lnTo>
                  <a:cubicBezTo>
                    <a:pt x="1304343" y="0"/>
                    <a:pt x="1311864" y="3115"/>
                    <a:pt x="1317410" y="8661"/>
                  </a:cubicBezTo>
                  <a:cubicBezTo>
                    <a:pt x="1322955" y="14206"/>
                    <a:pt x="1326071" y="21728"/>
                    <a:pt x="1326071" y="29570"/>
                  </a:cubicBezTo>
                  <a:lnTo>
                    <a:pt x="1326071" y="388413"/>
                  </a:lnTo>
                  <a:cubicBezTo>
                    <a:pt x="1326071" y="404744"/>
                    <a:pt x="1312832" y="417983"/>
                    <a:pt x="1296501" y="417983"/>
                  </a:cubicBezTo>
                  <a:lnTo>
                    <a:pt x="29570" y="417983"/>
                  </a:lnTo>
                  <a:cubicBezTo>
                    <a:pt x="13239" y="417983"/>
                    <a:pt x="0" y="404744"/>
                    <a:pt x="0" y="388413"/>
                  </a:cubicBezTo>
                  <a:lnTo>
                    <a:pt x="0" y="29570"/>
                  </a:lnTo>
                  <a:cubicBezTo>
                    <a:pt x="0" y="13239"/>
                    <a:pt x="13239" y="0"/>
                    <a:pt x="29570" y="0"/>
                  </a:cubicBezTo>
                  <a:close/>
                </a:path>
              </a:pathLst>
            </a:custGeom>
            <a:blipFill>
              <a:blip r:embed="rId3"/>
              <a:stretch>
                <a:fillRect l="0" t="-55883" r="0" b="-55883"/>
              </a:stretch>
            </a:blipFill>
          </p:spPr>
        </p:sp>
      </p:grpSp>
      <p:grpSp>
        <p:nvGrpSpPr>
          <p:cNvPr name="Group 8" id="8"/>
          <p:cNvGrpSpPr/>
          <p:nvPr/>
        </p:nvGrpSpPr>
        <p:grpSpPr>
          <a:xfrm rot="0">
            <a:off x="1028700" y="1028700"/>
            <a:ext cx="3923193" cy="1075229"/>
            <a:chOff x="0" y="0"/>
            <a:chExt cx="5230924" cy="1433639"/>
          </a:xfrm>
        </p:grpSpPr>
        <p:grpSp>
          <p:nvGrpSpPr>
            <p:cNvPr name="Group 9" id="9"/>
            <p:cNvGrpSpPr/>
            <p:nvPr/>
          </p:nvGrpSpPr>
          <p:grpSpPr>
            <a:xfrm rot="0">
              <a:off x="0" y="0"/>
              <a:ext cx="5230924" cy="1433639"/>
              <a:chOff x="0" y="0"/>
              <a:chExt cx="1033269" cy="283188"/>
            </a:xfrm>
          </p:grpSpPr>
          <p:sp>
            <p:nvSpPr>
              <p:cNvPr name="Freeform 10" id="10"/>
              <p:cNvSpPr/>
              <p:nvPr/>
            </p:nvSpPr>
            <p:spPr>
              <a:xfrm flipH="false" flipV="false" rot="0">
                <a:off x="0" y="0"/>
                <a:ext cx="1033269" cy="283188"/>
              </a:xfrm>
              <a:custGeom>
                <a:avLst/>
                <a:gdLst/>
                <a:ahLst/>
                <a:cxnLst/>
                <a:rect r="r" b="b" t="t" l="l"/>
                <a:pathLst>
                  <a:path h="283188" w="1033269">
                    <a:moveTo>
                      <a:pt x="100642" y="0"/>
                    </a:moveTo>
                    <a:lnTo>
                      <a:pt x="932627" y="0"/>
                    </a:lnTo>
                    <a:cubicBezTo>
                      <a:pt x="959319" y="0"/>
                      <a:pt x="984918" y="10603"/>
                      <a:pt x="1003792" y="29477"/>
                    </a:cubicBezTo>
                    <a:cubicBezTo>
                      <a:pt x="1022666" y="48351"/>
                      <a:pt x="1033269" y="73950"/>
                      <a:pt x="1033269" y="100642"/>
                    </a:cubicBezTo>
                    <a:lnTo>
                      <a:pt x="1033269" y="182546"/>
                    </a:lnTo>
                    <a:cubicBezTo>
                      <a:pt x="1033269" y="209238"/>
                      <a:pt x="1022666" y="234837"/>
                      <a:pt x="1003792" y="253711"/>
                    </a:cubicBezTo>
                    <a:cubicBezTo>
                      <a:pt x="984918" y="272585"/>
                      <a:pt x="959319" y="283188"/>
                      <a:pt x="932627" y="283188"/>
                    </a:cubicBezTo>
                    <a:lnTo>
                      <a:pt x="100642" y="283188"/>
                    </a:lnTo>
                    <a:cubicBezTo>
                      <a:pt x="45059" y="283188"/>
                      <a:pt x="0" y="238129"/>
                      <a:pt x="0" y="182546"/>
                    </a:cubicBezTo>
                    <a:lnTo>
                      <a:pt x="0" y="100642"/>
                    </a:lnTo>
                    <a:cubicBezTo>
                      <a:pt x="0" y="45059"/>
                      <a:pt x="45059" y="0"/>
                      <a:pt x="100642" y="0"/>
                    </a:cubicBezTo>
                    <a:close/>
                  </a:path>
                </a:pathLst>
              </a:custGeom>
              <a:solidFill>
                <a:srgbClr val="000000">
                  <a:alpha val="0"/>
                </a:srgbClr>
              </a:solidFill>
              <a:ln w="38100" cap="rnd">
                <a:solidFill>
                  <a:srgbClr val="FFFFFF"/>
                </a:solidFill>
                <a:prstDash val="solid"/>
                <a:round/>
              </a:ln>
            </p:spPr>
          </p:sp>
          <p:sp>
            <p:nvSpPr>
              <p:cNvPr name="TextBox 11" id="11"/>
              <p:cNvSpPr txBox="true"/>
              <p:nvPr/>
            </p:nvSpPr>
            <p:spPr>
              <a:xfrm>
                <a:off x="0" y="-38100"/>
                <a:ext cx="1033269" cy="321288"/>
              </a:xfrm>
              <a:prstGeom prst="rect">
                <a:avLst/>
              </a:prstGeom>
            </p:spPr>
            <p:txBody>
              <a:bodyPr anchor="ctr" rtlCol="false" tIns="50800" lIns="50800" bIns="50800" rIns="50800"/>
              <a:lstStyle/>
              <a:p>
                <a:pPr algn="ctr">
                  <a:lnSpc>
                    <a:spcPts val="2659"/>
                  </a:lnSpc>
                </a:pPr>
              </a:p>
            </p:txBody>
          </p:sp>
        </p:grpSp>
        <p:sp>
          <p:nvSpPr>
            <p:cNvPr name="TextBox 12" id="12"/>
            <p:cNvSpPr txBox="true"/>
            <p:nvPr/>
          </p:nvSpPr>
          <p:spPr>
            <a:xfrm rot="0">
              <a:off x="340203" y="195273"/>
              <a:ext cx="4550518" cy="1004993"/>
            </a:xfrm>
            <a:prstGeom prst="rect">
              <a:avLst/>
            </a:prstGeom>
          </p:spPr>
          <p:txBody>
            <a:bodyPr anchor="t" rtlCol="false" tIns="0" lIns="0" bIns="0" rIns="0">
              <a:spAutoFit/>
            </a:bodyPr>
            <a:lstStyle/>
            <a:p>
              <a:pPr algn="ctr">
                <a:lnSpc>
                  <a:spcPts val="3079"/>
                </a:lnSpc>
                <a:spcBef>
                  <a:spcPct val="0"/>
                </a:spcBef>
              </a:pPr>
              <a:r>
                <a:rPr lang="en-US" b="true" sz="2199">
                  <a:solidFill>
                    <a:srgbClr val="FFFFFF"/>
                  </a:solidFill>
                  <a:latin typeface="Inter Medium"/>
                  <a:ea typeface="Inter Medium"/>
                  <a:cs typeface="Inter Medium"/>
                  <a:sym typeface="Inter Medium"/>
                </a:rPr>
                <a:t>DATA STRUCTURES AND ALGORITHMS</a:t>
              </a:r>
            </a:p>
          </p:txBody>
        </p:sp>
      </p:grpSp>
      <p:grpSp>
        <p:nvGrpSpPr>
          <p:cNvPr name="Group 13" id="13"/>
          <p:cNvGrpSpPr/>
          <p:nvPr/>
        </p:nvGrpSpPr>
        <p:grpSpPr>
          <a:xfrm rot="0">
            <a:off x="15380431" y="1028700"/>
            <a:ext cx="1878869" cy="684704"/>
            <a:chOff x="0" y="0"/>
            <a:chExt cx="2505159" cy="912939"/>
          </a:xfrm>
        </p:grpSpPr>
        <p:grpSp>
          <p:nvGrpSpPr>
            <p:cNvPr name="Group 14" id="14"/>
            <p:cNvGrpSpPr/>
            <p:nvPr/>
          </p:nvGrpSpPr>
          <p:grpSpPr>
            <a:xfrm rot="0">
              <a:off x="0" y="0"/>
              <a:ext cx="2505159" cy="912939"/>
              <a:chOff x="0" y="0"/>
              <a:chExt cx="494846" cy="180334"/>
            </a:xfrm>
          </p:grpSpPr>
          <p:sp>
            <p:nvSpPr>
              <p:cNvPr name="Freeform 15" id="15"/>
              <p:cNvSpPr/>
              <p:nvPr/>
            </p:nvSpPr>
            <p:spPr>
              <a:xfrm flipH="false" flipV="false" rot="0">
                <a:off x="0" y="0"/>
                <a:ext cx="494846" cy="180334"/>
              </a:xfrm>
              <a:custGeom>
                <a:avLst/>
                <a:gdLst/>
                <a:ahLst/>
                <a:cxnLst/>
                <a:rect r="r" b="b" t="t" l="l"/>
                <a:pathLst>
                  <a:path h="180334" w="494846">
                    <a:moveTo>
                      <a:pt x="90167" y="0"/>
                    </a:moveTo>
                    <a:lnTo>
                      <a:pt x="404679" y="0"/>
                    </a:lnTo>
                    <a:cubicBezTo>
                      <a:pt x="428593" y="0"/>
                      <a:pt x="451527" y="9500"/>
                      <a:pt x="468437" y="26409"/>
                    </a:cubicBezTo>
                    <a:cubicBezTo>
                      <a:pt x="485346" y="43319"/>
                      <a:pt x="494846" y="66253"/>
                      <a:pt x="494846" y="90167"/>
                    </a:cubicBezTo>
                    <a:lnTo>
                      <a:pt x="494846" y="90167"/>
                    </a:lnTo>
                    <a:cubicBezTo>
                      <a:pt x="494846" y="114081"/>
                      <a:pt x="485346" y="137015"/>
                      <a:pt x="468437" y="153924"/>
                    </a:cubicBezTo>
                    <a:cubicBezTo>
                      <a:pt x="451527" y="170834"/>
                      <a:pt x="428593" y="180334"/>
                      <a:pt x="404679" y="180334"/>
                    </a:cubicBezTo>
                    <a:lnTo>
                      <a:pt x="90167" y="180334"/>
                    </a:lnTo>
                    <a:cubicBezTo>
                      <a:pt x="66253" y="180334"/>
                      <a:pt x="43319" y="170834"/>
                      <a:pt x="26409" y="153924"/>
                    </a:cubicBezTo>
                    <a:cubicBezTo>
                      <a:pt x="9500" y="137015"/>
                      <a:pt x="0" y="114081"/>
                      <a:pt x="0" y="90167"/>
                    </a:cubicBezTo>
                    <a:lnTo>
                      <a:pt x="0" y="90167"/>
                    </a:lnTo>
                    <a:cubicBezTo>
                      <a:pt x="0" y="66253"/>
                      <a:pt x="9500" y="43319"/>
                      <a:pt x="26409" y="26409"/>
                    </a:cubicBezTo>
                    <a:cubicBezTo>
                      <a:pt x="43319" y="9500"/>
                      <a:pt x="66253" y="0"/>
                      <a:pt x="90167" y="0"/>
                    </a:cubicBezTo>
                    <a:close/>
                  </a:path>
                </a:pathLst>
              </a:custGeom>
              <a:solidFill>
                <a:srgbClr val="000000">
                  <a:alpha val="0"/>
                </a:srgbClr>
              </a:solidFill>
              <a:ln w="38100" cap="rnd">
                <a:solidFill>
                  <a:srgbClr val="FFFFFF"/>
                </a:solidFill>
                <a:prstDash val="solid"/>
                <a:round/>
              </a:ln>
            </p:spPr>
          </p:sp>
          <p:sp>
            <p:nvSpPr>
              <p:cNvPr name="TextBox 16" id="16"/>
              <p:cNvSpPr txBox="true"/>
              <p:nvPr/>
            </p:nvSpPr>
            <p:spPr>
              <a:xfrm>
                <a:off x="0" y="-38100"/>
                <a:ext cx="494846" cy="218434"/>
              </a:xfrm>
              <a:prstGeom prst="rect">
                <a:avLst/>
              </a:prstGeom>
            </p:spPr>
            <p:txBody>
              <a:bodyPr anchor="ctr" rtlCol="false" tIns="50800" lIns="50800" bIns="50800" rIns="50800"/>
              <a:lstStyle/>
              <a:p>
                <a:pPr algn="ctr">
                  <a:lnSpc>
                    <a:spcPts val="2659"/>
                  </a:lnSpc>
                </a:pPr>
              </a:p>
            </p:txBody>
          </p:sp>
        </p:grpSp>
        <p:sp>
          <p:nvSpPr>
            <p:cNvPr name="TextBox 17" id="17"/>
            <p:cNvSpPr txBox="true"/>
            <p:nvPr/>
          </p:nvSpPr>
          <p:spPr>
            <a:xfrm rot="0">
              <a:off x="64799" y="195273"/>
              <a:ext cx="2375561" cy="484293"/>
            </a:xfrm>
            <a:prstGeom prst="rect">
              <a:avLst/>
            </a:prstGeom>
          </p:spPr>
          <p:txBody>
            <a:bodyPr anchor="t" rtlCol="false" tIns="0" lIns="0" bIns="0" rIns="0">
              <a:spAutoFit/>
            </a:bodyPr>
            <a:lstStyle/>
            <a:p>
              <a:pPr algn="ctr">
                <a:lnSpc>
                  <a:spcPts val="3079"/>
                </a:lnSpc>
                <a:spcBef>
                  <a:spcPct val="0"/>
                </a:spcBef>
              </a:pPr>
              <a:r>
                <a:rPr lang="en-US" b="true" sz="2199">
                  <a:solidFill>
                    <a:srgbClr val="FFFFFF"/>
                  </a:solidFill>
                  <a:latin typeface="Inter Medium"/>
                  <a:ea typeface="Inter Medium"/>
                  <a:cs typeface="Inter Medium"/>
                  <a:sym typeface="Inter Medium"/>
                </a:rPr>
                <a:t>PAGE 03</a:t>
              </a:r>
            </a:p>
          </p:txBody>
        </p:sp>
      </p:grpSp>
      <p:sp>
        <p:nvSpPr>
          <p:cNvPr name="TextBox 18" id="18"/>
          <p:cNvSpPr txBox="true"/>
          <p:nvPr/>
        </p:nvSpPr>
        <p:spPr>
          <a:xfrm rot="0">
            <a:off x="9918001" y="7608484"/>
            <a:ext cx="6737113" cy="1878330"/>
          </a:xfrm>
          <a:prstGeom prst="rect">
            <a:avLst/>
          </a:prstGeom>
        </p:spPr>
        <p:txBody>
          <a:bodyPr anchor="t" rtlCol="false" tIns="0" lIns="0" bIns="0" rIns="0">
            <a:spAutoFit/>
          </a:bodyPr>
          <a:lstStyle/>
          <a:p>
            <a:pPr algn="l">
              <a:lnSpc>
                <a:spcPts val="2520"/>
              </a:lnSpc>
              <a:spcBef>
                <a:spcPct val="0"/>
              </a:spcBef>
            </a:pPr>
            <a:r>
              <a:rPr lang="en-US" sz="1800">
                <a:solidFill>
                  <a:srgbClr val="FFFFFF"/>
                </a:solidFill>
                <a:latin typeface="Inter"/>
                <a:ea typeface="Inter"/>
                <a:cs typeface="Inter"/>
                <a:sym typeface="Inter"/>
              </a:rPr>
              <a:t>Algoritmlar muammolarni hal qilishning bosqichma-bosqich protseduralari. Ularning ahamiyatini tushunish kompyuter fanida juda muhim, chunki ular dasturlash va ma'lumotlarni qayta ishlashning asosini tashkil qiladi. Ushbu taqdimot Javascript dasturlash tili orqali algoritmlarning asoslarini va ularning samaradorligini o'rganadi.</a:t>
            </a:r>
          </a:p>
        </p:txBody>
      </p:sp>
      <p:sp>
        <p:nvSpPr>
          <p:cNvPr name="TextBox 19" id="19"/>
          <p:cNvSpPr txBox="true"/>
          <p:nvPr/>
        </p:nvSpPr>
        <p:spPr>
          <a:xfrm rot="0">
            <a:off x="1037713" y="7303598"/>
            <a:ext cx="7357198" cy="1954702"/>
          </a:xfrm>
          <a:prstGeom prst="rect">
            <a:avLst/>
          </a:prstGeom>
        </p:spPr>
        <p:txBody>
          <a:bodyPr anchor="t" rtlCol="false" tIns="0" lIns="0" bIns="0" rIns="0">
            <a:spAutoFit/>
          </a:bodyPr>
          <a:lstStyle/>
          <a:p>
            <a:pPr algn="l">
              <a:lnSpc>
                <a:spcPts val="7604"/>
              </a:lnSpc>
            </a:pPr>
            <a:r>
              <a:rPr lang="en-US" b="true" sz="6913">
                <a:solidFill>
                  <a:srgbClr val="FFFFFF"/>
                </a:solidFill>
                <a:latin typeface="Inter Semi-Bold"/>
                <a:ea typeface="Inter Semi-Bold"/>
                <a:cs typeface="Inter Semi-Bold"/>
                <a:sym typeface="Inter Semi-Bold"/>
              </a:rPr>
              <a:t>ALGORITM DASTURLASHDA</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028700" y="1028700"/>
            <a:ext cx="3687612" cy="1075229"/>
            <a:chOff x="0" y="0"/>
            <a:chExt cx="4916816" cy="1433639"/>
          </a:xfrm>
        </p:grpSpPr>
        <p:grpSp>
          <p:nvGrpSpPr>
            <p:cNvPr name="Group 3" id="3"/>
            <p:cNvGrpSpPr/>
            <p:nvPr/>
          </p:nvGrpSpPr>
          <p:grpSpPr>
            <a:xfrm rot="0">
              <a:off x="0" y="0"/>
              <a:ext cx="4916816" cy="1433639"/>
              <a:chOff x="0" y="0"/>
              <a:chExt cx="971223" cy="283188"/>
            </a:xfrm>
          </p:grpSpPr>
          <p:sp>
            <p:nvSpPr>
              <p:cNvPr name="Freeform 4" id="4"/>
              <p:cNvSpPr/>
              <p:nvPr/>
            </p:nvSpPr>
            <p:spPr>
              <a:xfrm flipH="false" flipV="false" rot="0">
                <a:off x="0" y="0"/>
                <a:ext cx="971223" cy="283188"/>
              </a:xfrm>
              <a:custGeom>
                <a:avLst/>
                <a:gdLst/>
                <a:ahLst/>
                <a:cxnLst/>
                <a:rect r="r" b="b" t="t" l="l"/>
                <a:pathLst>
                  <a:path h="283188" w="971223">
                    <a:moveTo>
                      <a:pt x="107071" y="0"/>
                    </a:moveTo>
                    <a:lnTo>
                      <a:pt x="864151" y="0"/>
                    </a:lnTo>
                    <a:cubicBezTo>
                      <a:pt x="923285" y="0"/>
                      <a:pt x="971223" y="47938"/>
                      <a:pt x="971223" y="107071"/>
                    </a:cubicBezTo>
                    <a:lnTo>
                      <a:pt x="971223" y="176117"/>
                    </a:lnTo>
                    <a:cubicBezTo>
                      <a:pt x="971223" y="204514"/>
                      <a:pt x="959942" y="231748"/>
                      <a:pt x="939862" y="251827"/>
                    </a:cubicBezTo>
                    <a:cubicBezTo>
                      <a:pt x="919783" y="271907"/>
                      <a:pt x="892548" y="283188"/>
                      <a:pt x="864151" y="283188"/>
                    </a:cubicBezTo>
                    <a:lnTo>
                      <a:pt x="107071" y="283188"/>
                    </a:lnTo>
                    <a:cubicBezTo>
                      <a:pt x="47938" y="283188"/>
                      <a:pt x="0" y="235250"/>
                      <a:pt x="0" y="176117"/>
                    </a:cubicBezTo>
                    <a:lnTo>
                      <a:pt x="0" y="107071"/>
                    </a:lnTo>
                    <a:cubicBezTo>
                      <a:pt x="0" y="78674"/>
                      <a:pt x="11281" y="51440"/>
                      <a:pt x="31361" y="31361"/>
                    </a:cubicBezTo>
                    <a:cubicBezTo>
                      <a:pt x="51440" y="11281"/>
                      <a:pt x="78674" y="0"/>
                      <a:pt x="107071" y="0"/>
                    </a:cubicBezTo>
                    <a:close/>
                  </a:path>
                </a:pathLst>
              </a:custGeom>
              <a:solidFill>
                <a:srgbClr val="000000">
                  <a:alpha val="0"/>
                </a:srgbClr>
              </a:solidFill>
              <a:ln w="38100" cap="rnd">
                <a:solidFill>
                  <a:srgbClr val="FFFFFF"/>
                </a:solidFill>
                <a:prstDash val="solid"/>
                <a:round/>
              </a:ln>
            </p:spPr>
          </p:sp>
          <p:sp>
            <p:nvSpPr>
              <p:cNvPr name="TextBox 5" id="5"/>
              <p:cNvSpPr txBox="true"/>
              <p:nvPr/>
            </p:nvSpPr>
            <p:spPr>
              <a:xfrm>
                <a:off x="0" y="-38100"/>
                <a:ext cx="971223" cy="321288"/>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319775" y="195273"/>
              <a:ext cx="4277266" cy="1004993"/>
            </a:xfrm>
            <a:prstGeom prst="rect">
              <a:avLst/>
            </a:prstGeom>
          </p:spPr>
          <p:txBody>
            <a:bodyPr anchor="t" rtlCol="false" tIns="0" lIns="0" bIns="0" rIns="0">
              <a:spAutoFit/>
            </a:bodyPr>
            <a:lstStyle/>
            <a:p>
              <a:pPr algn="ctr">
                <a:lnSpc>
                  <a:spcPts val="3079"/>
                </a:lnSpc>
                <a:spcBef>
                  <a:spcPct val="0"/>
                </a:spcBef>
              </a:pPr>
              <a:r>
                <a:rPr lang="en-US" b="true" sz="2199">
                  <a:solidFill>
                    <a:srgbClr val="FFFFFF"/>
                  </a:solidFill>
                  <a:latin typeface="Inter Medium"/>
                  <a:ea typeface="Inter Medium"/>
                  <a:cs typeface="Inter Medium"/>
                  <a:sym typeface="Inter Medium"/>
                </a:rPr>
                <a:t>DATA STRUCTURES AND ALGORITHMS</a:t>
              </a:r>
            </a:p>
          </p:txBody>
        </p:sp>
      </p:grpSp>
      <p:grpSp>
        <p:nvGrpSpPr>
          <p:cNvPr name="Group 7" id="7"/>
          <p:cNvGrpSpPr/>
          <p:nvPr/>
        </p:nvGrpSpPr>
        <p:grpSpPr>
          <a:xfrm rot="0">
            <a:off x="15380431" y="1028700"/>
            <a:ext cx="1878869" cy="684704"/>
            <a:chOff x="0" y="0"/>
            <a:chExt cx="2505159" cy="912939"/>
          </a:xfrm>
        </p:grpSpPr>
        <p:grpSp>
          <p:nvGrpSpPr>
            <p:cNvPr name="Group 8" id="8"/>
            <p:cNvGrpSpPr/>
            <p:nvPr/>
          </p:nvGrpSpPr>
          <p:grpSpPr>
            <a:xfrm rot="0">
              <a:off x="0" y="0"/>
              <a:ext cx="2505159" cy="912939"/>
              <a:chOff x="0" y="0"/>
              <a:chExt cx="494846" cy="180334"/>
            </a:xfrm>
          </p:grpSpPr>
          <p:sp>
            <p:nvSpPr>
              <p:cNvPr name="Freeform 9" id="9"/>
              <p:cNvSpPr/>
              <p:nvPr/>
            </p:nvSpPr>
            <p:spPr>
              <a:xfrm flipH="false" flipV="false" rot="0">
                <a:off x="0" y="0"/>
                <a:ext cx="494846" cy="180334"/>
              </a:xfrm>
              <a:custGeom>
                <a:avLst/>
                <a:gdLst/>
                <a:ahLst/>
                <a:cxnLst/>
                <a:rect r="r" b="b" t="t" l="l"/>
                <a:pathLst>
                  <a:path h="180334" w="494846">
                    <a:moveTo>
                      <a:pt x="90167" y="0"/>
                    </a:moveTo>
                    <a:lnTo>
                      <a:pt x="404679" y="0"/>
                    </a:lnTo>
                    <a:cubicBezTo>
                      <a:pt x="428593" y="0"/>
                      <a:pt x="451527" y="9500"/>
                      <a:pt x="468437" y="26409"/>
                    </a:cubicBezTo>
                    <a:cubicBezTo>
                      <a:pt x="485346" y="43319"/>
                      <a:pt x="494846" y="66253"/>
                      <a:pt x="494846" y="90167"/>
                    </a:cubicBezTo>
                    <a:lnTo>
                      <a:pt x="494846" y="90167"/>
                    </a:lnTo>
                    <a:cubicBezTo>
                      <a:pt x="494846" y="114081"/>
                      <a:pt x="485346" y="137015"/>
                      <a:pt x="468437" y="153924"/>
                    </a:cubicBezTo>
                    <a:cubicBezTo>
                      <a:pt x="451527" y="170834"/>
                      <a:pt x="428593" y="180334"/>
                      <a:pt x="404679" y="180334"/>
                    </a:cubicBezTo>
                    <a:lnTo>
                      <a:pt x="90167" y="180334"/>
                    </a:lnTo>
                    <a:cubicBezTo>
                      <a:pt x="66253" y="180334"/>
                      <a:pt x="43319" y="170834"/>
                      <a:pt x="26409" y="153924"/>
                    </a:cubicBezTo>
                    <a:cubicBezTo>
                      <a:pt x="9500" y="137015"/>
                      <a:pt x="0" y="114081"/>
                      <a:pt x="0" y="90167"/>
                    </a:cubicBezTo>
                    <a:lnTo>
                      <a:pt x="0" y="90167"/>
                    </a:lnTo>
                    <a:cubicBezTo>
                      <a:pt x="0" y="66253"/>
                      <a:pt x="9500" y="43319"/>
                      <a:pt x="26409" y="26409"/>
                    </a:cubicBezTo>
                    <a:cubicBezTo>
                      <a:pt x="43319" y="9500"/>
                      <a:pt x="66253" y="0"/>
                      <a:pt x="90167" y="0"/>
                    </a:cubicBezTo>
                    <a:close/>
                  </a:path>
                </a:pathLst>
              </a:custGeom>
              <a:solidFill>
                <a:srgbClr val="000000">
                  <a:alpha val="0"/>
                </a:srgbClr>
              </a:solidFill>
              <a:ln w="38100" cap="rnd">
                <a:solidFill>
                  <a:srgbClr val="FFFFFF"/>
                </a:solidFill>
                <a:prstDash val="solid"/>
                <a:round/>
              </a:ln>
            </p:spPr>
          </p:sp>
          <p:sp>
            <p:nvSpPr>
              <p:cNvPr name="TextBox 10" id="10"/>
              <p:cNvSpPr txBox="true"/>
              <p:nvPr/>
            </p:nvSpPr>
            <p:spPr>
              <a:xfrm>
                <a:off x="0" y="-38100"/>
                <a:ext cx="494846" cy="218434"/>
              </a:xfrm>
              <a:prstGeom prst="rect">
                <a:avLst/>
              </a:prstGeom>
            </p:spPr>
            <p:txBody>
              <a:bodyPr anchor="ctr" rtlCol="false" tIns="50800" lIns="50800" bIns="50800" rIns="50800"/>
              <a:lstStyle/>
              <a:p>
                <a:pPr algn="ctr">
                  <a:lnSpc>
                    <a:spcPts val="2659"/>
                  </a:lnSpc>
                </a:pPr>
              </a:p>
            </p:txBody>
          </p:sp>
        </p:grpSp>
        <p:sp>
          <p:nvSpPr>
            <p:cNvPr name="TextBox 11" id="11"/>
            <p:cNvSpPr txBox="true"/>
            <p:nvPr/>
          </p:nvSpPr>
          <p:spPr>
            <a:xfrm rot="0">
              <a:off x="64799" y="195273"/>
              <a:ext cx="2375561" cy="484293"/>
            </a:xfrm>
            <a:prstGeom prst="rect">
              <a:avLst/>
            </a:prstGeom>
          </p:spPr>
          <p:txBody>
            <a:bodyPr anchor="t" rtlCol="false" tIns="0" lIns="0" bIns="0" rIns="0">
              <a:spAutoFit/>
            </a:bodyPr>
            <a:lstStyle/>
            <a:p>
              <a:pPr algn="ctr">
                <a:lnSpc>
                  <a:spcPts val="3079"/>
                </a:lnSpc>
                <a:spcBef>
                  <a:spcPct val="0"/>
                </a:spcBef>
              </a:pPr>
              <a:r>
                <a:rPr lang="en-US" b="true" sz="2199">
                  <a:solidFill>
                    <a:srgbClr val="FFFFFF"/>
                  </a:solidFill>
                  <a:latin typeface="Inter Medium"/>
                  <a:ea typeface="Inter Medium"/>
                  <a:cs typeface="Inter Medium"/>
                  <a:sym typeface="Inter Medium"/>
                </a:rPr>
                <a:t>PAGE 04</a:t>
              </a:r>
            </a:p>
          </p:txBody>
        </p:sp>
      </p:grpSp>
      <p:sp>
        <p:nvSpPr>
          <p:cNvPr name="Freeform 12" id="12"/>
          <p:cNvSpPr/>
          <p:nvPr/>
        </p:nvSpPr>
        <p:spPr>
          <a:xfrm flipH="true" flipV="false" rot="0">
            <a:off x="1028700" y="7522385"/>
            <a:ext cx="6851142" cy="8229600"/>
          </a:xfrm>
          <a:custGeom>
            <a:avLst/>
            <a:gdLst/>
            <a:ahLst/>
            <a:cxnLst/>
            <a:rect r="r" b="b" t="t" l="l"/>
            <a:pathLst>
              <a:path h="8229600" w="6851142">
                <a:moveTo>
                  <a:pt x="6851142" y="0"/>
                </a:moveTo>
                <a:lnTo>
                  <a:pt x="0" y="0"/>
                </a:lnTo>
                <a:lnTo>
                  <a:pt x="0" y="8229600"/>
                </a:lnTo>
                <a:lnTo>
                  <a:pt x="6851142" y="8229600"/>
                </a:lnTo>
                <a:lnTo>
                  <a:pt x="6851142" y="0"/>
                </a:lnTo>
                <a:close/>
              </a:path>
            </a:pathLst>
          </a:custGeom>
          <a:blipFill>
            <a:blip r:embed="rId2"/>
            <a:stretch>
              <a:fillRect l="0" t="0" r="0" b="0"/>
            </a:stretch>
          </a:blipFill>
        </p:spPr>
      </p:sp>
      <p:sp>
        <p:nvSpPr>
          <p:cNvPr name="Freeform 13" id="13"/>
          <p:cNvSpPr/>
          <p:nvPr/>
        </p:nvSpPr>
        <p:spPr>
          <a:xfrm flipH="false" flipV="false" rot="0">
            <a:off x="1028700" y="8657314"/>
            <a:ext cx="600986" cy="600986"/>
          </a:xfrm>
          <a:custGeom>
            <a:avLst/>
            <a:gdLst/>
            <a:ahLst/>
            <a:cxnLst/>
            <a:rect r="r" b="b" t="t" l="l"/>
            <a:pathLst>
              <a:path h="600986" w="600986">
                <a:moveTo>
                  <a:pt x="0" y="0"/>
                </a:moveTo>
                <a:lnTo>
                  <a:pt x="600986" y="0"/>
                </a:lnTo>
                <a:lnTo>
                  <a:pt x="600986" y="600986"/>
                </a:lnTo>
                <a:lnTo>
                  <a:pt x="0" y="60098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4" id="14"/>
          <p:cNvSpPr/>
          <p:nvPr/>
        </p:nvSpPr>
        <p:spPr>
          <a:xfrm flipH="false" flipV="false" rot="0">
            <a:off x="1866297" y="8657314"/>
            <a:ext cx="600986" cy="600986"/>
          </a:xfrm>
          <a:custGeom>
            <a:avLst/>
            <a:gdLst/>
            <a:ahLst/>
            <a:cxnLst/>
            <a:rect r="r" b="b" t="t" l="l"/>
            <a:pathLst>
              <a:path h="600986" w="600986">
                <a:moveTo>
                  <a:pt x="0" y="0"/>
                </a:moveTo>
                <a:lnTo>
                  <a:pt x="600985" y="0"/>
                </a:lnTo>
                <a:lnTo>
                  <a:pt x="600985" y="600986"/>
                </a:lnTo>
                <a:lnTo>
                  <a:pt x="0" y="60098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5" id="15"/>
          <p:cNvSpPr/>
          <p:nvPr/>
        </p:nvSpPr>
        <p:spPr>
          <a:xfrm flipH="false" flipV="false" rot="0">
            <a:off x="2703894" y="8657314"/>
            <a:ext cx="600986" cy="600986"/>
          </a:xfrm>
          <a:custGeom>
            <a:avLst/>
            <a:gdLst/>
            <a:ahLst/>
            <a:cxnLst/>
            <a:rect r="r" b="b" t="t" l="l"/>
            <a:pathLst>
              <a:path h="600986" w="600986">
                <a:moveTo>
                  <a:pt x="0" y="0"/>
                </a:moveTo>
                <a:lnTo>
                  <a:pt x="600985" y="0"/>
                </a:lnTo>
                <a:lnTo>
                  <a:pt x="600985" y="600986"/>
                </a:lnTo>
                <a:lnTo>
                  <a:pt x="0" y="60098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16" id="16"/>
          <p:cNvGrpSpPr/>
          <p:nvPr/>
        </p:nvGrpSpPr>
        <p:grpSpPr>
          <a:xfrm rot="0">
            <a:off x="12910381" y="3785372"/>
            <a:ext cx="4520505" cy="3929837"/>
            <a:chOff x="0" y="0"/>
            <a:chExt cx="6027339" cy="5239783"/>
          </a:xfrm>
        </p:grpSpPr>
        <p:grpSp>
          <p:nvGrpSpPr>
            <p:cNvPr name="Group 17" id="17"/>
            <p:cNvGrpSpPr/>
            <p:nvPr/>
          </p:nvGrpSpPr>
          <p:grpSpPr>
            <a:xfrm rot="0">
              <a:off x="0" y="0"/>
              <a:ext cx="6027339" cy="5239783"/>
              <a:chOff x="0" y="0"/>
              <a:chExt cx="1167562" cy="1015004"/>
            </a:xfrm>
          </p:grpSpPr>
          <p:sp>
            <p:nvSpPr>
              <p:cNvPr name="Freeform 18" id="18"/>
              <p:cNvSpPr/>
              <p:nvPr/>
            </p:nvSpPr>
            <p:spPr>
              <a:xfrm flipH="false" flipV="false" rot="0">
                <a:off x="0" y="0"/>
                <a:ext cx="1167562" cy="1015004"/>
              </a:xfrm>
              <a:custGeom>
                <a:avLst/>
                <a:gdLst/>
                <a:ahLst/>
                <a:cxnLst/>
                <a:rect r="r" b="b" t="t" l="l"/>
                <a:pathLst>
                  <a:path h="1015004" w="1167562">
                    <a:moveTo>
                      <a:pt x="89066" y="0"/>
                    </a:moveTo>
                    <a:lnTo>
                      <a:pt x="1078496" y="0"/>
                    </a:lnTo>
                    <a:cubicBezTo>
                      <a:pt x="1102118" y="0"/>
                      <a:pt x="1124772" y="9384"/>
                      <a:pt x="1141475" y="26087"/>
                    </a:cubicBezTo>
                    <a:cubicBezTo>
                      <a:pt x="1158178" y="42790"/>
                      <a:pt x="1167562" y="65444"/>
                      <a:pt x="1167562" y="89066"/>
                    </a:cubicBezTo>
                    <a:lnTo>
                      <a:pt x="1167562" y="925937"/>
                    </a:lnTo>
                    <a:cubicBezTo>
                      <a:pt x="1167562" y="949559"/>
                      <a:pt x="1158178" y="972214"/>
                      <a:pt x="1141475" y="988917"/>
                    </a:cubicBezTo>
                    <a:cubicBezTo>
                      <a:pt x="1124772" y="1005620"/>
                      <a:pt x="1102118" y="1015004"/>
                      <a:pt x="1078496" y="1015004"/>
                    </a:cubicBezTo>
                    <a:lnTo>
                      <a:pt x="89066" y="1015004"/>
                    </a:lnTo>
                    <a:cubicBezTo>
                      <a:pt x="65444" y="1015004"/>
                      <a:pt x="42790" y="1005620"/>
                      <a:pt x="26087" y="988917"/>
                    </a:cubicBezTo>
                    <a:cubicBezTo>
                      <a:pt x="9384" y="972214"/>
                      <a:pt x="0" y="949559"/>
                      <a:pt x="0" y="925937"/>
                    </a:cubicBezTo>
                    <a:lnTo>
                      <a:pt x="0" y="89066"/>
                    </a:lnTo>
                    <a:cubicBezTo>
                      <a:pt x="0" y="65444"/>
                      <a:pt x="9384" y="42790"/>
                      <a:pt x="26087" y="26087"/>
                    </a:cubicBezTo>
                    <a:cubicBezTo>
                      <a:pt x="42790" y="9384"/>
                      <a:pt x="65444" y="0"/>
                      <a:pt x="89066" y="0"/>
                    </a:cubicBezTo>
                    <a:close/>
                  </a:path>
                </a:pathLst>
              </a:custGeom>
              <a:solidFill>
                <a:srgbClr val="000000">
                  <a:alpha val="0"/>
                </a:srgbClr>
              </a:solidFill>
              <a:ln w="38100" cap="rnd">
                <a:solidFill>
                  <a:srgbClr val="FFFFFF"/>
                </a:solidFill>
                <a:prstDash val="solid"/>
                <a:round/>
              </a:ln>
            </p:spPr>
          </p:sp>
          <p:sp>
            <p:nvSpPr>
              <p:cNvPr name="TextBox 19" id="19"/>
              <p:cNvSpPr txBox="true"/>
              <p:nvPr/>
            </p:nvSpPr>
            <p:spPr>
              <a:xfrm>
                <a:off x="0" y="-38100"/>
                <a:ext cx="1167562" cy="1053104"/>
              </a:xfrm>
              <a:prstGeom prst="rect">
                <a:avLst/>
              </a:prstGeom>
            </p:spPr>
            <p:txBody>
              <a:bodyPr anchor="ctr" rtlCol="false" tIns="50800" lIns="50800" bIns="50800" rIns="50800"/>
              <a:lstStyle/>
              <a:p>
                <a:pPr algn="ctr">
                  <a:lnSpc>
                    <a:spcPts val="3080"/>
                  </a:lnSpc>
                </a:pPr>
              </a:p>
            </p:txBody>
          </p:sp>
        </p:grpSp>
        <p:grpSp>
          <p:nvGrpSpPr>
            <p:cNvPr name="Group 20" id="20"/>
            <p:cNvGrpSpPr/>
            <p:nvPr/>
          </p:nvGrpSpPr>
          <p:grpSpPr>
            <a:xfrm rot="0">
              <a:off x="218248" y="105893"/>
              <a:ext cx="5590844" cy="5027997"/>
              <a:chOff x="0" y="0"/>
              <a:chExt cx="421264" cy="378854"/>
            </a:xfrm>
          </p:grpSpPr>
          <p:sp>
            <p:nvSpPr>
              <p:cNvPr name="Freeform 21" id="21"/>
              <p:cNvSpPr/>
              <p:nvPr/>
            </p:nvSpPr>
            <p:spPr>
              <a:xfrm flipH="false" flipV="false" rot="0">
                <a:off x="0" y="0"/>
                <a:ext cx="421264" cy="378854"/>
              </a:xfrm>
              <a:custGeom>
                <a:avLst/>
                <a:gdLst/>
                <a:ahLst/>
                <a:cxnLst/>
                <a:rect r="r" b="b" t="t" l="l"/>
                <a:pathLst>
                  <a:path h="378854" w="421264">
                    <a:moveTo>
                      <a:pt x="96020" y="0"/>
                    </a:moveTo>
                    <a:lnTo>
                      <a:pt x="325244" y="0"/>
                    </a:lnTo>
                    <a:cubicBezTo>
                      <a:pt x="350710" y="0"/>
                      <a:pt x="375133" y="10116"/>
                      <a:pt x="393141" y="28124"/>
                    </a:cubicBezTo>
                    <a:cubicBezTo>
                      <a:pt x="411148" y="46131"/>
                      <a:pt x="421264" y="70554"/>
                      <a:pt x="421264" y="96020"/>
                    </a:cubicBezTo>
                    <a:lnTo>
                      <a:pt x="421264" y="282835"/>
                    </a:lnTo>
                    <a:cubicBezTo>
                      <a:pt x="421264" y="308301"/>
                      <a:pt x="411148" y="332724"/>
                      <a:pt x="393141" y="350731"/>
                    </a:cubicBezTo>
                    <a:cubicBezTo>
                      <a:pt x="375133" y="368738"/>
                      <a:pt x="350710" y="378854"/>
                      <a:pt x="325244" y="378854"/>
                    </a:cubicBezTo>
                    <a:lnTo>
                      <a:pt x="96020" y="378854"/>
                    </a:lnTo>
                    <a:cubicBezTo>
                      <a:pt x="70554" y="378854"/>
                      <a:pt x="46131" y="368738"/>
                      <a:pt x="28124" y="350731"/>
                    </a:cubicBezTo>
                    <a:cubicBezTo>
                      <a:pt x="10116" y="332724"/>
                      <a:pt x="0" y="308301"/>
                      <a:pt x="0" y="282835"/>
                    </a:cubicBezTo>
                    <a:lnTo>
                      <a:pt x="0" y="96020"/>
                    </a:lnTo>
                    <a:cubicBezTo>
                      <a:pt x="0" y="70554"/>
                      <a:pt x="10116" y="46131"/>
                      <a:pt x="28124" y="28124"/>
                    </a:cubicBezTo>
                    <a:cubicBezTo>
                      <a:pt x="46131" y="10116"/>
                      <a:pt x="70554" y="0"/>
                      <a:pt x="96020" y="0"/>
                    </a:cubicBezTo>
                    <a:close/>
                  </a:path>
                </a:pathLst>
              </a:custGeom>
              <a:blipFill>
                <a:blip r:embed="rId5"/>
                <a:stretch>
                  <a:fillRect l="-29940" t="0" r="-29940" b="0"/>
                </a:stretch>
              </a:blipFill>
            </p:spPr>
          </p:sp>
        </p:grpSp>
      </p:grpSp>
      <p:grpSp>
        <p:nvGrpSpPr>
          <p:cNvPr name="Group 22" id="22"/>
          <p:cNvGrpSpPr/>
          <p:nvPr/>
        </p:nvGrpSpPr>
        <p:grpSpPr>
          <a:xfrm rot="0">
            <a:off x="8129231" y="2242280"/>
            <a:ext cx="4433087" cy="7016020"/>
            <a:chOff x="0" y="0"/>
            <a:chExt cx="5910783" cy="9354693"/>
          </a:xfrm>
        </p:grpSpPr>
        <p:grpSp>
          <p:nvGrpSpPr>
            <p:cNvPr name="Group 23" id="23"/>
            <p:cNvGrpSpPr/>
            <p:nvPr/>
          </p:nvGrpSpPr>
          <p:grpSpPr>
            <a:xfrm rot="0">
              <a:off x="0" y="0"/>
              <a:ext cx="5910783" cy="9354693"/>
              <a:chOff x="0" y="0"/>
              <a:chExt cx="1167562" cy="1847841"/>
            </a:xfrm>
          </p:grpSpPr>
          <p:sp>
            <p:nvSpPr>
              <p:cNvPr name="Freeform 24" id="24"/>
              <p:cNvSpPr/>
              <p:nvPr/>
            </p:nvSpPr>
            <p:spPr>
              <a:xfrm flipH="false" flipV="false" rot="0">
                <a:off x="0" y="0"/>
                <a:ext cx="1167562" cy="1847841"/>
              </a:xfrm>
              <a:custGeom>
                <a:avLst/>
                <a:gdLst/>
                <a:ahLst/>
                <a:cxnLst/>
                <a:rect r="r" b="b" t="t" l="l"/>
                <a:pathLst>
                  <a:path h="1847841" w="1167562">
                    <a:moveTo>
                      <a:pt x="89066" y="0"/>
                    </a:moveTo>
                    <a:lnTo>
                      <a:pt x="1078496" y="0"/>
                    </a:lnTo>
                    <a:cubicBezTo>
                      <a:pt x="1102118" y="0"/>
                      <a:pt x="1124772" y="9384"/>
                      <a:pt x="1141475" y="26087"/>
                    </a:cubicBezTo>
                    <a:cubicBezTo>
                      <a:pt x="1158178" y="42790"/>
                      <a:pt x="1167562" y="65444"/>
                      <a:pt x="1167562" y="89066"/>
                    </a:cubicBezTo>
                    <a:lnTo>
                      <a:pt x="1167562" y="1758774"/>
                    </a:lnTo>
                    <a:cubicBezTo>
                      <a:pt x="1167562" y="1782396"/>
                      <a:pt x="1158178" y="1805050"/>
                      <a:pt x="1141475" y="1821754"/>
                    </a:cubicBezTo>
                    <a:cubicBezTo>
                      <a:pt x="1124772" y="1838457"/>
                      <a:pt x="1102118" y="1847841"/>
                      <a:pt x="1078496" y="1847841"/>
                    </a:cubicBezTo>
                    <a:lnTo>
                      <a:pt x="89066" y="1847841"/>
                    </a:lnTo>
                    <a:cubicBezTo>
                      <a:pt x="65444" y="1847841"/>
                      <a:pt x="42790" y="1838457"/>
                      <a:pt x="26087" y="1821754"/>
                    </a:cubicBezTo>
                    <a:cubicBezTo>
                      <a:pt x="9384" y="1805050"/>
                      <a:pt x="0" y="1782396"/>
                      <a:pt x="0" y="1758774"/>
                    </a:cubicBezTo>
                    <a:lnTo>
                      <a:pt x="0" y="89066"/>
                    </a:lnTo>
                    <a:cubicBezTo>
                      <a:pt x="0" y="65444"/>
                      <a:pt x="9384" y="42790"/>
                      <a:pt x="26087" y="26087"/>
                    </a:cubicBezTo>
                    <a:cubicBezTo>
                      <a:pt x="42790" y="9384"/>
                      <a:pt x="65444" y="0"/>
                      <a:pt x="89066" y="0"/>
                    </a:cubicBezTo>
                    <a:close/>
                  </a:path>
                </a:pathLst>
              </a:custGeom>
              <a:solidFill>
                <a:srgbClr val="000000">
                  <a:alpha val="0"/>
                </a:srgbClr>
              </a:solidFill>
              <a:ln w="38100" cap="rnd">
                <a:solidFill>
                  <a:srgbClr val="FFFFFF"/>
                </a:solidFill>
                <a:prstDash val="solid"/>
                <a:round/>
              </a:ln>
            </p:spPr>
          </p:sp>
          <p:sp>
            <p:nvSpPr>
              <p:cNvPr name="TextBox 25" id="25"/>
              <p:cNvSpPr txBox="true"/>
              <p:nvPr/>
            </p:nvSpPr>
            <p:spPr>
              <a:xfrm>
                <a:off x="0" y="-38100"/>
                <a:ext cx="1167562" cy="1885941"/>
              </a:xfrm>
              <a:prstGeom prst="rect">
                <a:avLst/>
              </a:prstGeom>
            </p:spPr>
            <p:txBody>
              <a:bodyPr anchor="ctr" rtlCol="false" tIns="50800" lIns="50800" bIns="50800" rIns="50800"/>
              <a:lstStyle/>
              <a:p>
                <a:pPr algn="ctr">
                  <a:lnSpc>
                    <a:spcPts val="3079"/>
                  </a:lnSpc>
                </a:pPr>
              </a:p>
            </p:txBody>
          </p:sp>
        </p:grpSp>
        <p:grpSp>
          <p:nvGrpSpPr>
            <p:cNvPr name="Group 26" id="26"/>
            <p:cNvGrpSpPr/>
            <p:nvPr/>
          </p:nvGrpSpPr>
          <p:grpSpPr>
            <a:xfrm rot="0">
              <a:off x="214027" y="189053"/>
              <a:ext cx="5482729" cy="8976588"/>
              <a:chOff x="0" y="0"/>
              <a:chExt cx="421264" cy="689714"/>
            </a:xfrm>
          </p:grpSpPr>
          <p:sp>
            <p:nvSpPr>
              <p:cNvPr name="Freeform 27" id="27"/>
              <p:cNvSpPr/>
              <p:nvPr/>
            </p:nvSpPr>
            <p:spPr>
              <a:xfrm flipH="false" flipV="false" rot="0">
                <a:off x="0" y="0"/>
                <a:ext cx="421264" cy="689714"/>
              </a:xfrm>
              <a:custGeom>
                <a:avLst/>
                <a:gdLst/>
                <a:ahLst/>
                <a:cxnLst/>
                <a:rect r="r" b="b" t="t" l="l"/>
                <a:pathLst>
                  <a:path h="689714" w="421264">
                    <a:moveTo>
                      <a:pt x="96020" y="0"/>
                    </a:moveTo>
                    <a:lnTo>
                      <a:pt x="325244" y="0"/>
                    </a:lnTo>
                    <a:cubicBezTo>
                      <a:pt x="350710" y="0"/>
                      <a:pt x="375133" y="10116"/>
                      <a:pt x="393141" y="28124"/>
                    </a:cubicBezTo>
                    <a:cubicBezTo>
                      <a:pt x="411148" y="46131"/>
                      <a:pt x="421264" y="70554"/>
                      <a:pt x="421264" y="96020"/>
                    </a:cubicBezTo>
                    <a:lnTo>
                      <a:pt x="421264" y="593694"/>
                    </a:lnTo>
                    <a:cubicBezTo>
                      <a:pt x="421264" y="619160"/>
                      <a:pt x="411148" y="643583"/>
                      <a:pt x="393141" y="661591"/>
                    </a:cubicBezTo>
                    <a:cubicBezTo>
                      <a:pt x="375133" y="679598"/>
                      <a:pt x="350710" y="689714"/>
                      <a:pt x="325244" y="689714"/>
                    </a:cubicBezTo>
                    <a:lnTo>
                      <a:pt x="96020" y="689714"/>
                    </a:lnTo>
                    <a:cubicBezTo>
                      <a:pt x="70554" y="689714"/>
                      <a:pt x="46131" y="679598"/>
                      <a:pt x="28124" y="661591"/>
                    </a:cubicBezTo>
                    <a:cubicBezTo>
                      <a:pt x="10116" y="643583"/>
                      <a:pt x="0" y="619160"/>
                      <a:pt x="0" y="593694"/>
                    </a:cubicBezTo>
                    <a:lnTo>
                      <a:pt x="0" y="96020"/>
                    </a:lnTo>
                    <a:cubicBezTo>
                      <a:pt x="0" y="70554"/>
                      <a:pt x="10116" y="46131"/>
                      <a:pt x="28124" y="28124"/>
                    </a:cubicBezTo>
                    <a:cubicBezTo>
                      <a:pt x="46131" y="10116"/>
                      <a:pt x="70554" y="0"/>
                      <a:pt x="96020" y="0"/>
                    </a:cubicBezTo>
                    <a:close/>
                  </a:path>
                </a:pathLst>
              </a:custGeom>
              <a:blipFill>
                <a:blip r:embed="rId6"/>
                <a:stretch>
                  <a:fillRect l="-31248" t="0" r="-31248" b="0"/>
                </a:stretch>
              </a:blipFill>
            </p:spPr>
          </p:sp>
        </p:grpSp>
      </p:grpSp>
      <p:sp>
        <p:nvSpPr>
          <p:cNvPr name="Freeform 28" id="28"/>
          <p:cNvSpPr/>
          <p:nvPr/>
        </p:nvSpPr>
        <p:spPr>
          <a:xfrm flipH="false" flipV="true" rot="0">
            <a:off x="5171903" y="-5776287"/>
            <a:ext cx="6851142" cy="8229600"/>
          </a:xfrm>
          <a:custGeom>
            <a:avLst/>
            <a:gdLst/>
            <a:ahLst/>
            <a:cxnLst/>
            <a:rect r="r" b="b" t="t" l="l"/>
            <a:pathLst>
              <a:path h="8229600" w="6851142">
                <a:moveTo>
                  <a:pt x="0" y="8229600"/>
                </a:moveTo>
                <a:lnTo>
                  <a:pt x="6851142" y="8229600"/>
                </a:lnTo>
                <a:lnTo>
                  <a:pt x="6851142" y="0"/>
                </a:lnTo>
                <a:lnTo>
                  <a:pt x="0" y="0"/>
                </a:lnTo>
                <a:lnTo>
                  <a:pt x="0" y="8229600"/>
                </a:lnTo>
                <a:close/>
              </a:path>
            </a:pathLst>
          </a:custGeom>
          <a:blipFill>
            <a:blip r:embed="rId2"/>
            <a:stretch>
              <a:fillRect l="0" t="0" r="0" b="0"/>
            </a:stretch>
          </a:blipFill>
        </p:spPr>
      </p:sp>
      <p:sp>
        <p:nvSpPr>
          <p:cNvPr name="TextBox 29" id="29"/>
          <p:cNvSpPr txBox="true"/>
          <p:nvPr/>
        </p:nvSpPr>
        <p:spPr>
          <a:xfrm rot="0">
            <a:off x="1028700" y="4079065"/>
            <a:ext cx="6132928" cy="1954702"/>
          </a:xfrm>
          <a:prstGeom prst="rect">
            <a:avLst/>
          </a:prstGeom>
        </p:spPr>
        <p:txBody>
          <a:bodyPr anchor="t" rtlCol="false" tIns="0" lIns="0" bIns="0" rIns="0">
            <a:spAutoFit/>
          </a:bodyPr>
          <a:lstStyle/>
          <a:p>
            <a:pPr algn="l">
              <a:lnSpc>
                <a:spcPts val="7604"/>
              </a:lnSpc>
            </a:pPr>
            <a:r>
              <a:rPr lang="en-US" b="true" sz="6913">
                <a:solidFill>
                  <a:srgbClr val="FFFFFF"/>
                </a:solidFill>
                <a:latin typeface="Inter Semi-Bold"/>
                <a:ea typeface="Inter Semi-Bold"/>
                <a:cs typeface="Inter Semi-Bold"/>
                <a:sym typeface="Inter Semi-Bold"/>
              </a:rPr>
              <a:t>ALGEBRA VA ALGORITM</a:t>
            </a:r>
          </a:p>
        </p:txBody>
      </p:sp>
      <p:sp>
        <p:nvSpPr>
          <p:cNvPr name="TextBox 30" id="30"/>
          <p:cNvSpPr txBox="true"/>
          <p:nvPr/>
        </p:nvSpPr>
        <p:spPr>
          <a:xfrm rot="0">
            <a:off x="1028700" y="6291755"/>
            <a:ext cx="6635514" cy="2192655"/>
          </a:xfrm>
          <a:prstGeom prst="rect">
            <a:avLst/>
          </a:prstGeom>
        </p:spPr>
        <p:txBody>
          <a:bodyPr anchor="t" rtlCol="false" tIns="0" lIns="0" bIns="0" rIns="0">
            <a:spAutoFit/>
          </a:bodyPr>
          <a:lstStyle/>
          <a:p>
            <a:pPr algn="l">
              <a:lnSpc>
                <a:spcPts val="2520"/>
              </a:lnSpc>
              <a:spcBef>
                <a:spcPct val="0"/>
              </a:spcBef>
            </a:pPr>
            <a:r>
              <a:rPr lang="en-US" sz="1800">
                <a:solidFill>
                  <a:srgbClr val="FFFFFF"/>
                </a:solidFill>
                <a:latin typeface="Inter"/>
                <a:ea typeface="Inter"/>
                <a:cs typeface="Inter"/>
                <a:sym typeface="Inter"/>
              </a:rPr>
              <a:t>Algebra va algoritmlar bir-biri bilan chambarchas bog‘liq. Algebra matematik ifodalarni va tenglamalarni simvollar orqali ko‘rsatadi, algoritmlar esa bu tenglamalarni yechish uchun bosqichma-bosqich ko‘rsatmalarni beradi. Masalan, algebraik muammoni hal qilish uchun ishlatiladigan usul – bu aslida bir algoritmdir. Algebraik tenglamalarni yechishda samarali algoritmlar orqali aniqlik va tezlik oshadi.</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028700" y="1028700"/>
            <a:ext cx="3687612" cy="1075229"/>
            <a:chOff x="0" y="0"/>
            <a:chExt cx="4916816" cy="1433639"/>
          </a:xfrm>
        </p:grpSpPr>
        <p:grpSp>
          <p:nvGrpSpPr>
            <p:cNvPr name="Group 3" id="3"/>
            <p:cNvGrpSpPr/>
            <p:nvPr/>
          </p:nvGrpSpPr>
          <p:grpSpPr>
            <a:xfrm rot="0">
              <a:off x="0" y="0"/>
              <a:ext cx="4916816" cy="1433639"/>
              <a:chOff x="0" y="0"/>
              <a:chExt cx="971223" cy="283188"/>
            </a:xfrm>
          </p:grpSpPr>
          <p:sp>
            <p:nvSpPr>
              <p:cNvPr name="Freeform 4" id="4"/>
              <p:cNvSpPr/>
              <p:nvPr/>
            </p:nvSpPr>
            <p:spPr>
              <a:xfrm flipH="false" flipV="false" rot="0">
                <a:off x="0" y="0"/>
                <a:ext cx="971223" cy="283188"/>
              </a:xfrm>
              <a:custGeom>
                <a:avLst/>
                <a:gdLst/>
                <a:ahLst/>
                <a:cxnLst/>
                <a:rect r="r" b="b" t="t" l="l"/>
                <a:pathLst>
                  <a:path h="283188" w="971223">
                    <a:moveTo>
                      <a:pt x="107071" y="0"/>
                    </a:moveTo>
                    <a:lnTo>
                      <a:pt x="864151" y="0"/>
                    </a:lnTo>
                    <a:cubicBezTo>
                      <a:pt x="923285" y="0"/>
                      <a:pt x="971223" y="47938"/>
                      <a:pt x="971223" y="107071"/>
                    </a:cubicBezTo>
                    <a:lnTo>
                      <a:pt x="971223" y="176117"/>
                    </a:lnTo>
                    <a:cubicBezTo>
                      <a:pt x="971223" y="204514"/>
                      <a:pt x="959942" y="231748"/>
                      <a:pt x="939862" y="251827"/>
                    </a:cubicBezTo>
                    <a:cubicBezTo>
                      <a:pt x="919783" y="271907"/>
                      <a:pt x="892548" y="283188"/>
                      <a:pt x="864151" y="283188"/>
                    </a:cubicBezTo>
                    <a:lnTo>
                      <a:pt x="107071" y="283188"/>
                    </a:lnTo>
                    <a:cubicBezTo>
                      <a:pt x="47938" y="283188"/>
                      <a:pt x="0" y="235250"/>
                      <a:pt x="0" y="176117"/>
                    </a:cubicBezTo>
                    <a:lnTo>
                      <a:pt x="0" y="107071"/>
                    </a:lnTo>
                    <a:cubicBezTo>
                      <a:pt x="0" y="78674"/>
                      <a:pt x="11281" y="51440"/>
                      <a:pt x="31361" y="31361"/>
                    </a:cubicBezTo>
                    <a:cubicBezTo>
                      <a:pt x="51440" y="11281"/>
                      <a:pt x="78674" y="0"/>
                      <a:pt x="107071" y="0"/>
                    </a:cubicBezTo>
                    <a:close/>
                  </a:path>
                </a:pathLst>
              </a:custGeom>
              <a:solidFill>
                <a:srgbClr val="000000">
                  <a:alpha val="0"/>
                </a:srgbClr>
              </a:solidFill>
              <a:ln w="38100" cap="rnd">
                <a:solidFill>
                  <a:srgbClr val="FFFFFF"/>
                </a:solidFill>
                <a:prstDash val="solid"/>
                <a:round/>
              </a:ln>
            </p:spPr>
          </p:sp>
          <p:sp>
            <p:nvSpPr>
              <p:cNvPr name="TextBox 5" id="5"/>
              <p:cNvSpPr txBox="true"/>
              <p:nvPr/>
            </p:nvSpPr>
            <p:spPr>
              <a:xfrm>
                <a:off x="0" y="-38100"/>
                <a:ext cx="971223" cy="321288"/>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319775" y="195273"/>
              <a:ext cx="4277266" cy="1004993"/>
            </a:xfrm>
            <a:prstGeom prst="rect">
              <a:avLst/>
            </a:prstGeom>
          </p:spPr>
          <p:txBody>
            <a:bodyPr anchor="t" rtlCol="false" tIns="0" lIns="0" bIns="0" rIns="0">
              <a:spAutoFit/>
            </a:bodyPr>
            <a:lstStyle/>
            <a:p>
              <a:pPr algn="ctr">
                <a:lnSpc>
                  <a:spcPts val="3079"/>
                </a:lnSpc>
                <a:spcBef>
                  <a:spcPct val="0"/>
                </a:spcBef>
              </a:pPr>
              <a:r>
                <a:rPr lang="en-US" b="true" sz="2199">
                  <a:solidFill>
                    <a:srgbClr val="FFFFFF"/>
                  </a:solidFill>
                  <a:latin typeface="Inter Medium"/>
                  <a:ea typeface="Inter Medium"/>
                  <a:cs typeface="Inter Medium"/>
                  <a:sym typeface="Inter Medium"/>
                </a:rPr>
                <a:t>DATA STRUCTURES AND ALGORITHMS</a:t>
              </a:r>
            </a:p>
          </p:txBody>
        </p:sp>
      </p:grpSp>
      <p:grpSp>
        <p:nvGrpSpPr>
          <p:cNvPr name="Group 7" id="7"/>
          <p:cNvGrpSpPr/>
          <p:nvPr/>
        </p:nvGrpSpPr>
        <p:grpSpPr>
          <a:xfrm rot="0">
            <a:off x="15380431" y="1028700"/>
            <a:ext cx="1878869" cy="684704"/>
            <a:chOff x="0" y="0"/>
            <a:chExt cx="2505159" cy="912939"/>
          </a:xfrm>
        </p:grpSpPr>
        <p:grpSp>
          <p:nvGrpSpPr>
            <p:cNvPr name="Group 8" id="8"/>
            <p:cNvGrpSpPr/>
            <p:nvPr/>
          </p:nvGrpSpPr>
          <p:grpSpPr>
            <a:xfrm rot="0">
              <a:off x="0" y="0"/>
              <a:ext cx="2505159" cy="912939"/>
              <a:chOff x="0" y="0"/>
              <a:chExt cx="494846" cy="180334"/>
            </a:xfrm>
          </p:grpSpPr>
          <p:sp>
            <p:nvSpPr>
              <p:cNvPr name="Freeform 9" id="9"/>
              <p:cNvSpPr/>
              <p:nvPr/>
            </p:nvSpPr>
            <p:spPr>
              <a:xfrm flipH="false" flipV="false" rot="0">
                <a:off x="0" y="0"/>
                <a:ext cx="494846" cy="180334"/>
              </a:xfrm>
              <a:custGeom>
                <a:avLst/>
                <a:gdLst/>
                <a:ahLst/>
                <a:cxnLst/>
                <a:rect r="r" b="b" t="t" l="l"/>
                <a:pathLst>
                  <a:path h="180334" w="494846">
                    <a:moveTo>
                      <a:pt x="90167" y="0"/>
                    </a:moveTo>
                    <a:lnTo>
                      <a:pt x="404679" y="0"/>
                    </a:lnTo>
                    <a:cubicBezTo>
                      <a:pt x="428593" y="0"/>
                      <a:pt x="451527" y="9500"/>
                      <a:pt x="468437" y="26409"/>
                    </a:cubicBezTo>
                    <a:cubicBezTo>
                      <a:pt x="485346" y="43319"/>
                      <a:pt x="494846" y="66253"/>
                      <a:pt x="494846" y="90167"/>
                    </a:cubicBezTo>
                    <a:lnTo>
                      <a:pt x="494846" y="90167"/>
                    </a:lnTo>
                    <a:cubicBezTo>
                      <a:pt x="494846" y="114081"/>
                      <a:pt x="485346" y="137015"/>
                      <a:pt x="468437" y="153924"/>
                    </a:cubicBezTo>
                    <a:cubicBezTo>
                      <a:pt x="451527" y="170834"/>
                      <a:pt x="428593" y="180334"/>
                      <a:pt x="404679" y="180334"/>
                    </a:cubicBezTo>
                    <a:lnTo>
                      <a:pt x="90167" y="180334"/>
                    </a:lnTo>
                    <a:cubicBezTo>
                      <a:pt x="66253" y="180334"/>
                      <a:pt x="43319" y="170834"/>
                      <a:pt x="26409" y="153924"/>
                    </a:cubicBezTo>
                    <a:cubicBezTo>
                      <a:pt x="9500" y="137015"/>
                      <a:pt x="0" y="114081"/>
                      <a:pt x="0" y="90167"/>
                    </a:cubicBezTo>
                    <a:lnTo>
                      <a:pt x="0" y="90167"/>
                    </a:lnTo>
                    <a:cubicBezTo>
                      <a:pt x="0" y="66253"/>
                      <a:pt x="9500" y="43319"/>
                      <a:pt x="26409" y="26409"/>
                    </a:cubicBezTo>
                    <a:cubicBezTo>
                      <a:pt x="43319" y="9500"/>
                      <a:pt x="66253" y="0"/>
                      <a:pt x="90167" y="0"/>
                    </a:cubicBezTo>
                    <a:close/>
                  </a:path>
                </a:pathLst>
              </a:custGeom>
              <a:solidFill>
                <a:srgbClr val="000000">
                  <a:alpha val="0"/>
                </a:srgbClr>
              </a:solidFill>
              <a:ln w="38100" cap="rnd">
                <a:solidFill>
                  <a:srgbClr val="FFFFFF"/>
                </a:solidFill>
                <a:prstDash val="solid"/>
                <a:round/>
              </a:ln>
            </p:spPr>
          </p:sp>
          <p:sp>
            <p:nvSpPr>
              <p:cNvPr name="TextBox 10" id="10"/>
              <p:cNvSpPr txBox="true"/>
              <p:nvPr/>
            </p:nvSpPr>
            <p:spPr>
              <a:xfrm>
                <a:off x="0" y="-38100"/>
                <a:ext cx="494846" cy="218434"/>
              </a:xfrm>
              <a:prstGeom prst="rect">
                <a:avLst/>
              </a:prstGeom>
            </p:spPr>
            <p:txBody>
              <a:bodyPr anchor="ctr" rtlCol="false" tIns="50800" lIns="50800" bIns="50800" rIns="50800"/>
              <a:lstStyle/>
              <a:p>
                <a:pPr algn="ctr">
                  <a:lnSpc>
                    <a:spcPts val="2659"/>
                  </a:lnSpc>
                </a:pPr>
              </a:p>
            </p:txBody>
          </p:sp>
        </p:grpSp>
        <p:sp>
          <p:nvSpPr>
            <p:cNvPr name="TextBox 11" id="11"/>
            <p:cNvSpPr txBox="true"/>
            <p:nvPr/>
          </p:nvSpPr>
          <p:spPr>
            <a:xfrm rot="0">
              <a:off x="64799" y="195273"/>
              <a:ext cx="2375561" cy="484293"/>
            </a:xfrm>
            <a:prstGeom prst="rect">
              <a:avLst/>
            </a:prstGeom>
          </p:spPr>
          <p:txBody>
            <a:bodyPr anchor="t" rtlCol="false" tIns="0" lIns="0" bIns="0" rIns="0">
              <a:spAutoFit/>
            </a:bodyPr>
            <a:lstStyle/>
            <a:p>
              <a:pPr algn="ctr">
                <a:lnSpc>
                  <a:spcPts val="3079"/>
                </a:lnSpc>
                <a:spcBef>
                  <a:spcPct val="0"/>
                </a:spcBef>
              </a:pPr>
              <a:r>
                <a:rPr lang="en-US" b="true" sz="2199">
                  <a:solidFill>
                    <a:srgbClr val="FFFFFF"/>
                  </a:solidFill>
                  <a:latin typeface="Inter Medium"/>
                  <a:ea typeface="Inter Medium"/>
                  <a:cs typeface="Inter Medium"/>
                  <a:sym typeface="Inter Medium"/>
                </a:rPr>
                <a:t>PAGE 05</a:t>
              </a:r>
            </a:p>
          </p:txBody>
        </p:sp>
      </p:grpSp>
      <p:sp>
        <p:nvSpPr>
          <p:cNvPr name="TextBox 12" id="12"/>
          <p:cNvSpPr txBox="true"/>
          <p:nvPr/>
        </p:nvSpPr>
        <p:spPr>
          <a:xfrm rot="0">
            <a:off x="1028700" y="2589019"/>
            <a:ext cx="8942080" cy="2916727"/>
          </a:xfrm>
          <a:prstGeom prst="rect">
            <a:avLst/>
          </a:prstGeom>
        </p:spPr>
        <p:txBody>
          <a:bodyPr anchor="t" rtlCol="false" tIns="0" lIns="0" bIns="0" rIns="0">
            <a:spAutoFit/>
          </a:bodyPr>
          <a:lstStyle/>
          <a:p>
            <a:pPr algn="l">
              <a:lnSpc>
                <a:spcPts val="7604"/>
              </a:lnSpc>
            </a:pPr>
            <a:r>
              <a:rPr lang="en-US" b="true" sz="6913">
                <a:solidFill>
                  <a:srgbClr val="FFFFFF"/>
                </a:solidFill>
                <a:latin typeface="Inter Semi-Bold"/>
                <a:ea typeface="Inter Semi-Bold"/>
                <a:cs typeface="Inter Semi-Bold"/>
                <a:sym typeface="Inter Semi-Bold"/>
              </a:rPr>
              <a:t>ISTALGAN HARAKAT BU ALGORITM</a:t>
            </a:r>
          </a:p>
        </p:txBody>
      </p:sp>
      <p:grpSp>
        <p:nvGrpSpPr>
          <p:cNvPr name="Group 13" id="13"/>
          <p:cNvGrpSpPr/>
          <p:nvPr/>
        </p:nvGrpSpPr>
        <p:grpSpPr>
          <a:xfrm rot="0">
            <a:off x="7304955" y="1417858"/>
            <a:ext cx="4703432" cy="4942527"/>
            <a:chOff x="0" y="0"/>
            <a:chExt cx="1238764" cy="1301736"/>
          </a:xfrm>
        </p:grpSpPr>
        <p:sp>
          <p:nvSpPr>
            <p:cNvPr name="Freeform 14" id="14"/>
            <p:cNvSpPr/>
            <p:nvPr/>
          </p:nvSpPr>
          <p:spPr>
            <a:xfrm flipH="false" flipV="false" rot="0">
              <a:off x="0" y="0"/>
              <a:ext cx="1238764" cy="1301736"/>
            </a:xfrm>
            <a:custGeom>
              <a:avLst/>
              <a:gdLst/>
              <a:ahLst/>
              <a:cxnLst/>
              <a:rect r="r" b="b" t="t" l="l"/>
              <a:pathLst>
                <a:path h="1301736" w="1238764">
                  <a:moveTo>
                    <a:pt x="83947" y="0"/>
                  </a:moveTo>
                  <a:lnTo>
                    <a:pt x="1154817" y="0"/>
                  </a:lnTo>
                  <a:cubicBezTo>
                    <a:pt x="1177081" y="0"/>
                    <a:pt x="1198433" y="8844"/>
                    <a:pt x="1214176" y="24587"/>
                  </a:cubicBezTo>
                  <a:cubicBezTo>
                    <a:pt x="1229920" y="40331"/>
                    <a:pt x="1238764" y="61683"/>
                    <a:pt x="1238764" y="83947"/>
                  </a:cubicBezTo>
                  <a:lnTo>
                    <a:pt x="1238764" y="1217789"/>
                  </a:lnTo>
                  <a:cubicBezTo>
                    <a:pt x="1238764" y="1240053"/>
                    <a:pt x="1229920" y="1261405"/>
                    <a:pt x="1214176" y="1277148"/>
                  </a:cubicBezTo>
                  <a:cubicBezTo>
                    <a:pt x="1198433" y="1292891"/>
                    <a:pt x="1177081" y="1301736"/>
                    <a:pt x="1154817" y="1301736"/>
                  </a:cubicBezTo>
                  <a:lnTo>
                    <a:pt x="83947" y="1301736"/>
                  </a:lnTo>
                  <a:cubicBezTo>
                    <a:pt x="61683" y="1301736"/>
                    <a:pt x="40331" y="1292891"/>
                    <a:pt x="24587" y="1277148"/>
                  </a:cubicBezTo>
                  <a:cubicBezTo>
                    <a:pt x="8844" y="1261405"/>
                    <a:pt x="0" y="1240053"/>
                    <a:pt x="0" y="1217789"/>
                  </a:cubicBezTo>
                  <a:lnTo>
                    <a:pt x="0" y="83947"/>
                  </a:lnTo>
                  <a:cubicBezTo>
                    <a:pt x="0" y="61683"/>
                    <a:pt x="8844" y="40331"/>
                    <a:pt x="24587" y="24587"/>
                  </a:cubicBezTo>
                  <a:cubicBezTo>
                    <a:pt x="40331" y="8844"/>
                    <a:pt x="61683" y="0"/>
                    <a:pt x="83947" y="0"/>
                  </a:cubicBezTo>
                  <a:close/>
                </a:path>
              </a:pathLst>
            </a:custGeom>
            <a:solidFill>
              <a:srgbClr val="000000">
                <a:alpha val="0"/>
              </a:srgbClr>
            </a:solidFill>
            <a:ln w="38100" cap="rnd">
              <a:solidFill>
                <a:srgbClr val="FFFFFF"/>
              </a:solidFill>
              <a:prstDash val="solid"/>
              <a:round/>
            </a:ln>
          </p:spPr>
        </p:sp>
        <p:sp>
          <p:nvSpPr>
            <p:cNvPr name="TextBox 15" id="15"/>
            <p:cNvSpPr txBox="true"/>
            <p:nvPr/>
          </p:nvSpPr>
          <p:spPr>
            <a:xfrm>
              <a:off x="0" y="-38100"/>
              <a:ext cx="1238764" cy="1339836"/>
            </a:xfrm>
            <a:prstGeom prst="rect">
              <a:avLst/>
            </a:prstGeom>
          </p:spPr>
          <p:txBody>
            <a:bodyPr anchor="ctr" rtlCol="false" tIns="50800" lIns="50800" bIns="50800" rIns="50800"/>
            <a:lstStyle/>
            <a:p>
              <a:pPr algn="ctr">
                <a:lnSpc>
                  <a:spcPts val="3079"/>
                </a:lnSpc>
              </a:pPr>
            </a:p>
          </p:txBody>
        </p:sp>
      </p:grpSp>
      <p:grpSp>
        <p:nvGrpSpPr>
          <p:cNvPr name="Group 16" id="16"/>
          <p:cNvGrpSpPr/>
          <p:nvPr/>
        </p:nvGrpSpPr>
        <p:grpSpPr>
          <a:xfrm rot="0">
            <a:off x="7422087" y="1566315"/>
            <a:ext cx="4435886" cy="4645615"/>
            <a:chOff x="0" y="0"/>
            <a:chExt cx="673065" cy="704887"/>
          </a:xfrm>
        </p:grpSpPr>
        <p:sp>
          <p:nvSpPr>
            <p:cNvPr name="Freeform 17" id="17"/>
            <p:cNvSpPr/>
            <p:nvPr/>
          </p:nvSpPr>
          <p:spPr>
            <a:xfrm flipH="false" flipV="false" rot="0">
              <a:off x="0" y="0"/>
              <a:ext cx="673065" cy="704887"/>
            </a:xfrm>
            <a:custGeom>
              <a:avLst/>
              <a:gdLst/>
              <a:ahLst/>
              <a:cxnLst/>
              <a:rect r="r" b="b" t="t" l="l"/>
              <a:pathLst>
                <a:path h="704887" w="673065">
                  <a:moveTo>
                    <a:pt x="89010" y="0"/>
                  </a:moveTo>
                  <a:lnTo>
                    <a:pt x="584055" y="0"/>
                  </a:lnTo>
                  <a:cubicBezTo>
                    <a:pt x="633214" y="0"/>
                    <a:pt x="673065" y="39851"/>
                    <a:pt x="673065" y="89010"/>
                  </a:cubicBezTo>
                  <a:lnTo>
                    <a:pt x="673065" y="615877"/>
                  </a:lnTo>
                  <a:cubicBezTo>
                    <a:pt x="673065" y="665036"/>
                    <a:pt x="633214" y="704887"/>
                    <a:pt x="584055" y="704887"/>
                  </a:cubicBezTo>
                  <a:lnTo>
                    <a:pt x="89010" y="704887"/>
                  </a:lnTo>
                  <a:cubicBezTo>
                    <a:pt x="39851" y="704887"/>
                    <a:pt x="0" y="665036"/>
                    <a:pt x="0" y="615877"/>
                  </a:cubicBezTo>
                  <a:lnTo>
                    <a:pt x="0" y="89010"/>
                  </a:lnTo>
                  <a:cubicBezTo>
                    <a:pt x="0" y="39851"/>
                    <a:pt x="39851" y="0"/>
                    <a:pt x="89010" y="0"/>
                  </a:cubicBezTo>
                  <a:close/>
                </a:path>
              </a:pathLst>
            </a:custGeom>
            <a:blipFill>
              <a:blip r:embed="rId2"/>
              <a:stretch>
                <a:fillRect l="-407" t="0" r="-407" b="0"/>
              </a:stretch>
            </a:blipFill>
          </p:spPr>
        </p:sp>
      </p:grpSp>
      <p:sp>
        <p:nvSpPr>
          <p:cNvPr name="Freeform 18" id="18"/>
          <p:cNvSpPr/>
          <p:nvPr/>
        </p:nvSpPr>
        <p:spPr>
          <a:xfrm flipH="false" flipV="true" rot="0">
            <a:off x="5871486" y="-5987320"/>
            <a:ext cx="6851142" cy="8229600"/>
          </a:xfrm>
          <a:custGeom>
            <a:avLst/>
            <a:gdLst/>
            <a:ahLst/>
            <a:cxnLst/>
            <a:rect r="r" b="b" t="t" l="l"/>
            <a:pathLst>
              <a:path h="8229600" w="6851142">
                <a:moveTo>
                  <a:pt x="0" y="8229600"/>
                </a:moveTo>
                <a:lnTo>
                  <a:pt x="6851142" y="8229600"/>
                </a:lnTo>
                <a:lnTo>
                  <a:pt x="6851142" y="0"/>
                </a:lnTo>
                <a:lnTo>
                  <a:pt x="0" y="0"/>
                </a:lnTo>
                <a:lnTo>
                  <a:pt x="0" y="8229600"/>
                </a:lnTo>
                <a:close/>
              </a:path>
            </a:pathLst>
          </a:custGeom>
          <a:blipFill>
            <a:blip r:embed="rId3"/>
            <a:stretch>
              <a:fillRect l="0" t="0" r="0" b="0"/>
            </a:stretch>
          </a:blipFill>
        </p:spPr>
      </p:sp>
      <p:sp>
        <p:nvSpPr>
          <p:cNvPr name="TextBox 19" id="19"/>
          <p:cNvSpPr txBox="true"/>
          <p:nvPr/>
        </p:nvSpPr>
        <p:spPr>
          <a:xfrm rot="0">
            <a:off x="1028700" y="6878820"/>
            <a:ext cx="7138499" cy="1878330"/>
          </a:xfrm>
          <a:prstGeom prst="rect">
            <a:avLst/>
          </a:prstGeom>
        </p:spPr>
        <p:txBody>
          <a:bodyPr anchor="t" rtlCol="false" tIns="0" lIns="0" bIns="0" rIns="0">
            <a:spAutoFit/>
          </a:bodyPr>
          <a:lstStyle/>
          <a:p>
            <a:pPr algn="l">
              <a:lnSpc>
                <a:spcPts val="2520"/>
              </a:lnSpc>
              <a:spcBef>
                <a:spcPct val="0"/>
              </a:spcBef>
            </a:pPr>
            <a:r>
              <a:rPr lang="en-US" sz="1800">
                <a:solidFill>
                  <a:srgbClr val="FFFFFF"/>
                </a:solidFill>
                <a:latin typeface="Inter"/>
                <a:ea typeface="Inter"/>
                <a:cs typeface="Inter"/>
                <a:sym typeface="Inter"/>
              </a:rPr>
              <a:t>Biz tabiatdagi istalgan harakatni algoritm deb qarashimiz va uni mashina kodiga o’tkazishimiz mumkin(Bazida harakatsizlik ham)).  Quyosh chiqishi deysizmi choyning qaynashi deysizmi, mashina haydash, kamondan otish, baliq tutish va umuman olganda barcha barchasi.  Misol uchun quyidagi rasmda ishga borish algoritmi berilgan. Bu algoritmni tahlil qilib ko’ring.</a:t>
            </a:r>
          </a:p>
        </p:txBody>
      </p:sp>
      <p:grpSp>
        <p:nvGrpSpPr>
          <p:cNvPr name="Group 20" id="20"/>
          <p:cNvGrpSpPr/>
          <p:nvPr/>
        </p:nvGrpSpPr>
        <p:grpSpPr>
          <a:xfrm rot="0">
            <a:off x="12368676" y="4834148"/>
            <a:ext cx="5396289" cy="4691239"/>
            <a:chOff x="0" y="0"/>
            <a:chExt cx="673065" cy="585126"/>
          </a:xfrm>
        </p:grpSpPr>
        <p:sp>
          <p:nvSpPr>
            <p:cNvPr name="Freeform 21" id="21"/>
            <p:cNvSpPr/>
            <p:nvPr/>
          </p:nvSpPr>
          <p:spPr>
            <a:xfrm flipH="false" flipV="false" rot="0">
              <a:off x="0" y="0"/>
              <a:ext cx="673065" cy="585126"/>
            </a:xfrm>
            <a:custGeom>
              <a:avLst/>
              <a:gdLst/>
              <a:ahLst/>
              <a:cxnLst/>
              <a:rect r="r" b="b" t="t" l="l"/>
              <a:pathLst>
                <a:path h="585126" w="673065">
                  <a:moveTo>
                    <a:pt x="73168" y="0"/>
                  </a:moveTo>
                  <a:lnTo>
                    <a:pt x="599896" y="0"/>
                  </a:lnTo>
                  <a:cubicBezTo>
                    <a:pt x="640306" y="0"/>
                    <a:pt x="673065" y="32759"/>
                    <a:pt x="673065" y="73168"/>
                  </a:cubicBezTo>
                  <a:lnTo>
                    <a:pt x="673065" y="511957"/>
                  </a:lnTo>
                  <a:cubicBezTo>
                    <a:pt x="673065" y="531363"/>
                    <a:pt x="665356" y="549973"/>
                    <a:pt x="651634" y="563695"/>
                  </a:cubicBezTo>
                  <a:cubicBezTo>
                    <a:pt x="637912" y="577417"/>
                    <a:pt x="619302" y="585126"/>
                    <a:pt x="599896" y="585126"/>
                  </a:cubicBezTo>
                  <a:lnTo>
                    <a:pt x="73168" y="585126"/>
                  </a:lnTo>
                  <a:cubicBezTo>
                    <a:pt x="32759" y="585126"/>
                    <a:pt x="0" y="552367"/>
                    <a:pt x="0" y="511957"/>
                  </a:cubicBezTo>
                  <a:lnTo>
                    <a:pt x="0" y="73168"/>
                  </a:lnTo>
                  <a:cubicBezTo>
                    <a:pt x="0" y="32759"/>
                    <a:pt x="32759" y="0"/>
                    <a:pt x="73168" y="0"/>
                  </a:cubicBezTo>
                  <a:close/>
                </a:path>
              </a:pathLst>
            </a:custGeom>
            <a:blipFill>
              <a:blip r:embed="rId4"/>
              <a:stretch>
                <a:fillRect l="0" t="-253" r="0" b="-253"/>
              </a:stretch>
            </a:blipFill>
          </p:spPr>
        </p:sp>
      </p:grpSp>
      <p:grpSp>
        <p:nvGrpSpPr>
          <p:cNvPr name="Group 22" id="22"/>
          <p:cNvGrpSpPr/>
          <p:nvPr/>
        </p:nvGrpSpPr>
        <p:grpSpPr>
          <a:xfrm rot="0">
            <a:off x="12368676" y="4834148"/>
            <a:ext cx="5396289" cy="5143978"/>
            <a:chOff x="0" y="0"/>
            <a:chExt cx="1421245" cy="1354792"/>
          </a:xfrm>
        </p:grpSpPr>
        <p:sp>
          <p:nvSpPr>
            <p:cNvPr name="Freeform 23" id="23"/>
            <p:cNvSpPr/>
            <p:nvPr/>
          </p:nvSpPr>
          <p:spPr>
            <a:xfrm flipH="false" flipV="false" rot="0">
              <a:off x="0" y="0"/>
              <a:ext cx="1421245" cy="1354792"/>
            </a:xfrm>
            <a:custGeom>
              <a:avLst/>
              <a:gdLst/>
              <a:ahLst/>
              <a:cxnLst/>
              <a:rect r="r" b="b" t="t" l="l"/>
              <a:pathLst>
                <a:path h="1354792" w="1421245">
                  <a:moveTo>
                    <a:pt x="73168" y="0"/>
                  </a:moveTo>
                  <a:lnTo>
                    <a:pt x="1348076" y="0"/>
                  </a:lnTo>
                  <a:cubicBezTo>
                    <a:pt x="1367482" y="0"/>
                    <a:pt x="1386093" y="7709"/>
                    <a:pt x="1399814" y="21431"/>
                  </a:cubicBezTo>
                  <a:cubicBezTo>
                    <a:pt x="1413536" y="35152"/>
                    <a:pt x="1421245" y="53763"/>
                    <a:pt x="1421245" y="73168"/>
                  </a:cubicBezTo>
                  <a:lnTo>
                    <a:pt x="1421245" y="1281624"/>
                  </a:lnTo>
                  <a:cubicBezTo>
                    <a:pt x="1421245" y="1301030"/>
                    <a:pt x="1413536" y="1319640"/>
                    <a:pt x="1399814" y="1333362"/>
                  </a:cubicBezTo>
                  <a:cubicBezTo>
                    <a:pt x="1386093" y="1347084"/>
                    <a:pt x="1367482" y="1354792"/>
                    <a:pt x="1348076" y="1354792"/>
                  </a:cubicBezTo>
                  <a:lnTo>
                    <a:pt x="73168" y="1354792"/>
                  </a:lnTo>
                  <a:cubicBezTo>
                    <a:pt x="32759" y="1354792"/>
                    <a:pt x="0" y="1322034"/>
                    <a:pt x="0" y="1281624"/>
                  </a:cubicBezTo>
                  <a:lnTo>
                    <a:pt x="0" y="73168"/>
                  </a:lnTo>
                  <a:cubicBezTo>
                    <a:pt x="0" y="32759"/>
                    <a:pt x="32759" y="0"/>
                    <a:pt x="73168" y="0"/>
                  </a:cubicBezTo>
                  <a:close/>
                </a:path>
              </a:pathLst>
            </a:custGeom>
            <a:solidFill>
              <a:srgbClr val="000000">
                <a:alpha val="0"/>
              </a:srgbClr>
            </a:solidFill>
            <a:ln w="38100" cap="rnd">
              <a:solidFill>
                <a:srgbClr val="FFFFFF"/>
              </a:solidFill>
              <a:prstDash val="solid"/>
              <a:round/>
            </a:ln>
          </p:spPr>
        </p:sp>
        <p:sp>
          <p:nvSpPr>
            <p:cNvPr name="TextBox 24" id="24"/>
            <p:cNvSpPr txBox="true"/>
            <p:nvPr/>
          </p:nvSpPr>
          <p:spPr>
            <a:xfrm>
              <a:off x="0" y="-38100"/>
              <a:ext cx="1421245" cy="1392892"/>
            </a:xfrm>
            <a:prstGeom prst="rect">
              <a:avLst/>
            </a:prstGeom>
          </p:spPr>
          <p:txBody>
            <a:bodyPr anchor="ctr" rtlCol="false" tIns="50800" lIns="50800" bIns="50800" rIns="50800"/>
            <a:lstStyle/>
            <a:p>
              <a:pPr algn="ctr">
                <a:lnSpc>
                  <a:spcPts val="3079"/>
                </a:lnSpc>
              </a:pPr>
            </a:p>
          </p:txBody>
        </p:sp>
      </p:gr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028700" y="1028700"/>
            <a:ext cx="3687612" cy="1075229"/>
            <a:chOff x="0" y="0"/>
            <a:chExt cx="4916816" cy="1433639"/>
          </a:xfrm>
        </p:grpSpPr>
        <p:grpSp>
          <p:nvGrpSpPr>
            <p:cNvPr name="Group 3" id="3"/>
            <p:cNvGrpSpPr/>
            <p:nvPr/>
          </p:nvGrpSpPr>
          <p:grpSpPr>
            <a:xfrm rot="0">
              <a:off x="0" y="0"/>
              <a:ext cx="4916816" cy="1433639"/>
              <a:chOff x="0" y="0"/>
              <a:chExt cx="971223" cy="283188"/>
            </a:xfrm>
          </p:grpSpPr>
          <p:sp>
            <p:nvSpPr>
              <p:cNvPr name="Freeform 4" id="4"/>
              <p:cNvSpPr/>
              <p:nvPr/>
            </p:nvSpPr>
            <p:spPr>
              <a:xfrm flipH="false" flipV="false" rot="0">
                <a:off x="0" y="0"/>
                <a:ext cx="971223" cy="283188"/>
              </a:xfrm>
              <a:custGeom>
                <a:avLst/>
                <a:gdLst/>
                <a:ahLst/>
                <a:cxnLst/>
                <a:rect r="r" b="b" t="t" l="l"/>
                <a:pathLst>
                  <a:path h="283188" w="971223">
                    <a:moveTo>
                      <a:pt x="107071" y="0"/>
                    </a:moveTo>
                    <a:lnTo>
                      <a:pt x="864151" y="0"/>
                    </a:lnTo>
                    <a:cubicBezTo>
                      <a:pt x="923285" y="0"/>
                      <a:pt x="971223" y="47938"/>
                      <a:pt x="971223" y="107071"/>
                    </a:cubicBezTo>
                    <a:lnTo>
                      <a:pt x="971223" y="176117"/>
                    </a:lnTo>
                    <a:cubicBezTo>
                      <a:pt x="971223" y="204514"/>
                      <a:pt x="959942" y="231748"/>
                      <a:pt x="939862" y="251827"/>
                    </a:cubicBezTo>
                    <a:cubicBezTo>
                      <a:pt x="919783" y="271907"/>
                      <a:pt x="892548" y="283188"/>
                      <a:pt x="864151" y="283188"/>
                    </a:cubicBezTo>
                    <a:lnTo>
                      <a:pt x="107071" y="283188"/>
                    </a:lnTo>
                    <a:cubicBezTo>
                      <a:pt x="47938" y="283188"/>
                      <a:pt x="0" y="235250"/>
                      <a:pt x="0" y="176117"/>
                    </a:cubicBezTo>
                    <a:lnTo>
                      <a:pt x="0" y="107071"/>
                    </a:lnTo>
                    <a:cubicBezTo>
                      <a:pt x="0" y="78674"/>
                      <a:pt x="11281" y="51440"/>
                      <a:pt x="31361" y="31361"/>
                    </a:cubicBezTo>
                    <a:cubicBezTo>
                      <a:pt x="51440" y="11281"/>
                      <a:pt x="78674" y="0"/>
                      <a:pt x="107071" y="0"/>
                    </a:cubicBezTo>
                    <a:close/>
                  </a:path>
                </a:pathLst>
              </a:custGeom>
              <a:solidFill>
                <a:srgbClr val="000000">
                  <a:alpha val="0"/>
                </a:srgbClr>
              </a:solidFill>
              <a:ln w="38100" cap="rnd">
                <a:solidFill>
                  <a:srgbClr val="FFFFFF"/>
                </a:solidFill>
                <a:prstDash val="solid"/>
                <a:round/>
              </a:ln>
            </p:spPr>
          </p:sp>
          <p:sp>
            <p:nvSpPr>
              <p:cNvPr name="TextBox 5" id="5"/>
              <p:cNvSpPr txBox="true"/>
              <p:nvPr/>
            </p:nvSpPr>
            <p:spPr>
              <a:xfrm>
                <a:off x="0" y="-38100"/>
                <a:ext cx="971223" cy="321288"/>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319775" y="195273"/>
              <a:ext cx="4277266" cy="1004993"/>
            </a:xfrm>
            <a:prstGeom prst="rect">
              <a:avLst/>
            </a:prstGeom>
          </p:spPr>
          <p:txBody>
            <a:bodyPr anchor="t" rtlCol="false" tIns="0" lIns="0" bIns="0" rIns="0">
              <a:spAutoFit/>
            </a:bodyPr>
            <a:lstStyle/>
            <a:p>
              <a:pPr algn="ctr">
                <a:lnSpc>
                  <a:spcPts val="3079"/>
                </a:lnSpc>
                <a:spcBef>
                  <a:spcPct val="0"/>
                </a:spcBef>
              </a:pPr>
              <a:r>
                <a:rPr lang="en-US" b="true" sz="2199">
                  <a:solidFill>
                    <a:srgbClr val="FFFFFF"/>
                  </a:solidFill>
                  <a:latin typeface="Inter Medium"/>
                  <a:ea typeface="Inter Medium"/>
                  <a:cs typeface="Inter Medium"/>
                  <a:sym typeface="Inter Medium"/>
                </a:rPr>
                <a:t>DATA STRUCTURES AND ALGORITHMS</a:t>
              </a:r>
            </a:p>
          </p:txBody>
        </p:sp>
      </p:grpSp>
      <p:sp>
        <p:nvSpPr>
          <p:cNvPr name="Freeform 7" id="7"/>
          <p:cNvSpPr/>
          <p:nvPr/>
        </p:nvSpPr>
        <p:spPr>
          <a:xfrm flipH="false" flipV="true" rot="0">
            <a:off x="15923491" y="-565552"/>
            <a:ext cx="6851142" cy="8229600"/>
          </a:xfrm>
          <a:custGeom>
            <a:avLst/>
            <a:gdLst/>
            <a:ahLst/>
            <a:cxnLst/>
            <a:rect r="r" b="b" t="t" l="l"/>
            <a:pathLst>
              <a:path h="8229600" w="6851142">
                <a:moveTo>
                  <a:pt x="0" y="8229600"/>
                </a:moveTo>
                <a:lnTo>
                  <a:pt x="6851142" y="8229600"/>
                </a:lnTo>
                <a:lnTo>
                  <a:pt x="6851142" y="0"/>
                </a:lnTo>
                <a:lnTo>
                  <a:pt x="0" y="0"/>
                </a:lnTo>
                <a:lnTo>
                  <a:pt x="0" y="8229600"/>
                </a:lnTo>
                <a:close/>
              </a:path>
            </a:pathLst>
          </a:custGeom>
          <a:blipFill>
            <a:blip r:embed="rId2"/>
            <a:stretch>
              <a:fillRect l="0" t="0" r="0" b="0"/>
            </a:stretch>
          </a:blipFill>
        </p:spPr>
      </p:sp>
      <p:grpSp>
        <p:nvGrpSpPr>
          <p:cNvPr name="Group 8" id="8"/>
          <p:cNvGrpSpPr/>
          <p:nvPr/>
        </p:nvGrpSpPr>
        <p:grpSpPr>
          <a:xfrm rot="0">
            <a:off x="15380431" y="1028700"/>
            <a:ext cx="1878869" cy="684704"/>
            <a:chOff x="0" y="0"/>
            <a:chExt cx="2505159" cy="912939"/>
          </a:xfrm>
        </p:grpSpPr>
        <p:grpSp>
          <p:nvGrpSpPr>
            <p:cNvPr name="Group 9" id="9"/>
            <p:cNvGrpSpPr/>
            <p:nvPr/>
          </p:nvGrpSpPr>
          <p:grpSpPr>
            <a:xfrm rot="0">
              <a:off x="0" y="0"/>
              <a:ext cx="2505159" cy="912939"/>
              <a:chOff x="0" y="0"/>
              <a:chExt cx="494846" cy="180334"/>
            </a:xfrm>
          </p:grpSpPr>
          <p:sp>
            <p:nvSpPr>
              <p:cNvPr name="Freeform 10" id="10"/>
              <p:cNvSpPr/>
              <p:nvPr/>
            </p:nvSpPr>
            <p:spPr>
              <a:xfrm flipH="false" flipV="false" rot="0">
                <a:off x="0" y="0"/>
                <a:ext cx="494846" cy="180334"/>
              </a:xfrm>
              <a:custGeom>
                <a:avLst/>
                <a:gdLst/>
                <a:ahLst/>
                <a:cxnLst/>
                <a:rect r="r" b="b" t="t" l="l"/>
                <a:pathLst>
                  <a:path h="180334" w="494846">
                    <a:moveTo>
                      <a:pt x="90167" y="0"/>
                    </a:moveTo>
                    <a:lnTo>
                      <a:pt x="404679" y="0"/>
                    </a:lnTo>
                    <a:cubicBezTo>
                      <a:pt x="428593" y="0"/>
                      <a:pt x="451527" y="9500"/>
                      <a:pt x="468437" y="26409"/>
                    </a:cubicBezTo>
                    <a:cubicBezTo>
                      <a:pt x="485346" y="43319"/>
                      <a:pt x="494846" y="66253"/>
                      <a:pt x="494846" y="90167"/>
                    </a:cubicBezTo>
                    <a:lnTo>
                      <a:pt x="494846" y="90167"/>
                    </a:lnTo>
                    <a:cubicBezTo>
                      <a:pt x="494846" y="114081"/>
                      <a:pt x="485346" y="137015"/>
                      <a:pt x="468437" y="153924"/>
                    </a:cubicBezTo>
                    <a:cubicBezTo>
                      <a:pt x="451527" y="170834"/>
                      <a:pt x="428593" y="180334"/>
                      <a:pt x="404679" y="180334"/>
                    </a:cubicBezTo>
                    <a:lnTo>
                      <a:pt x="90167" y="180334"/>
                    </a:lnTo>
                    <a:cubicBezTo>
                      <a:pt x="66253" y="180334"/>
                      <a:pt x="43319" y="170834"/>
                      <a:pt x="26409" y="153924"/>
                    </a:cubicBezTo>
                    <a:cubicBezTo>
                      <a:pt x="9500" y="137015"/>
                      <a:pt x="0" y="114081"/>
                      <a:pt x="0" y="90167"/>
                    </a:cubicBezTo>
                    <a:lnTo>
                      <a:pt x="0" y="90167"/>
                    </a:lnTo>
                    <a:cubicBezTo>
                      <a:pt x="0" y="66253"/>
                      <a:pt x="9500" y="43319"/>
                      <a:pt x="26409" y="26409"/>
                    </a:cubicBezTo>
                    <a:cubicBezTo>
                      <a:pt x="43319" y="9500"/>
                      <a:pt x="66253" y="0"/>
                      <a:pt x="90167" y="0"/>
                    </a:cubicBezTo>
                    <a:close/>
                  </a:path>
                </a:pathLst>
              </a:custGeom>
              <a:solidFill>
                <a:srgbClr val="000000">
                  <a:alpha val="0"/>
                </a:srgbClr>
              </a:solidFill>
              <a:ln w="38100" cap="rnd">
                <a:solidFill>
                  <a:srgbClr val="FFFFFF"/>
                </a:solidFill>
                <a:prstDash val="solid"/>
                <a:round/>
              </a:ln>
            </p:spPr>
          </p:sp>
          <p:sp>
            <p:nvSpPr>
              <p:cNvPr name="TextBox 11" id="11"/>
              <p:cNvSpPr txBox="true"/>
              <p:nvPr/>
            </p:nvSpPr>
            <p:spPr>
              <a:xfrm>
                <a:off x="0" y="-38100"/>
                <a:ext cx="494846" cy="218434"/>
              </a:xfrm>
              <a:prstGeom prst="rect">
                <a:avLst/>
              </a:prstGeom>
            </p:spPr>
            <p:txBody>
              <a:bodyPr anchor="ctr" rtlCol="false" tIns="50800" lIns="50800" bIns="50800" rIns="50800"/>
              <a:lstStyle/>
              <a:p>
                <a:pPr algn="ctr">
                  <a:lnSpc>
                    <a:spcPts val="2659"/>
                  </a:lnSpc>
                </a:pPr>
              </a:p>
            </p:txBody>
          </p:sp>
        </p:grpSp>
        <p:sp>
          <p:nvSpPr>
            <p:cNvPr name="TextBox 12" id="12"/>
            <p:cNvSpPr txBox="true"/>
            <p:nvPr/>
          </p:nvSpPr>
          <p:spPr>
            <a:xfrm rot="0">
              <a:off x="64799" y="195273"/>
              <a:ext cx="2375561" cy="484293"/>
            </a:xfrm>
            <a:prstGeom prst="rect">
              <a:avLst/>
            </a:prstGeom>
          </p:spPr>
          <p:txBody>
            <a:bodyPr anchor="t" rtlCol="false" tIns="0" lIns="0" bIns="0" rIns="0">
              <a:spAutoFit/>
            </a:bodyPr>
            <a:lstStyle/>
            <a:p>
              <a:pPr algn="ctr">
                <a:lnSpc>
                  <a:spcPts val="3079"/>
                </a:lnSpc>
                <a:spcBef>
                  <a:spcPct val="0"/>
                </a:spcBef>
              </a:pPr>
              <a:r>
                <a:rPr lang="en-US" b="true" sz="2199">
                  <a:solidFill>
                    <a:srgbClr val="FFFFFF"/>
                  </a:solidFill>
                  <a:latin typeface="Inter Medium"/>
                  <a:ea typeface="Inter Medium"/>
                  <a:cs typeface="Inter Medium"/>
                  <a:sym typeface="Inter Medium"/>
                </a:rPr>
                <a:t>PAGE 06</a:t>
              </a:r>
            </a:p>
          </p:txBody>
        </p:sp>
      </p:grpSp>
      <p:grpSp>
        <p:nvGrpSpPr>
          <p:cNvPr name="Group 13" id="13"/>
          <p:cNvGrpSpPr/>
          <p:nvPr/>
        </p:nvGrpSpPr>
        <p:grpSpPr>
          <a:xfrm rot="0">
            <a:off x="455458" y="2722627"/>
            <a:ext cx="9250602" cy="4941421"/>
            <a:chOff x="0" y="0"/>
            <a:chExt cx="12334136" cy="6588561"/>
          </a:xfrm>
        </p:grpSpPr>
        <p:grpSp>
          <p:nvGrpSpPr>
            <p:cNvPr name="Group 14" id="14"/>
            <p:cNvGrpSpPr/>
            <p:nvPr/>
          </p:nvGrpSpPr>
          <p:grpSpPr>
            <a:xfrm rot="0">
              <a:off x="0" y="0"/>
              <a:ext cx="12334136" cy="6588561"/>
              <a:chOff x="0" y="0"/>
              <a:chExt cx="3206711" cy="1712938"/>
            </a:xfrm>
          </p:grpSpPr>
          <p:sp>
            <p:nvSpPr>
              <p:cNvPr name="Freeform 15" id="15"/>
              <p:cNvSpPr/>
              <p:nvPr/>
            </p:nvSpPr>
            <p:spPr>
              <a:xfrm flipH="false" flipV="false" rot="0">
                <a:off x="0" y="0"/>
                <a:ext cx="3206711" cy="1712938"/>
              </a:xfrm>
              <a:custGeom>
                <a:avLst/>
                <a:gdLst/>
                <a:ahLst/>
                <a:cxnLst/>
                <a:rect r="r" b="b" t="t" l="l"/>
                <a:pathLst>
                  <a:path h="1712938" w="3206711">
                    <a:moveTo>
                      <a:pt x="32429" y="0"/>
                    </a:moveTo>
                    <a:lnTo>
                      <a:pt x="3174282" y="0"/>
                    </a:lnTo>
                    <a:cubicBezTo>
                      <a:pt x="3192192" y="0"/>
                      <a:pt x="3206711" y="14519"/>
                      <a:pt x="3206711" y="32429"/>
                    </a:cubicBezTo>
                    <a:lnTo>
                      <a:pt x="3206711" y="1680509"/>
                    </a:lnTo>
                    <a:cubicBezTo>
                      <a:pt x="3206711" y="1698419"/>
                      <a:pt x="3192192" y="1712938"/>
                      <a:pt x="3174282" y="1712938"/>
                    </a:cubicBezTo>
                    <a:lnTo>
                      <a:pt x="32429" y="1712938"/>
                    </a:lnTo>
                    <a:cubicBezTo>
                      <a:pt x="14519" y="1712938"/>
                      <a:pt x="0" y="1698419"/>
                      <a:pt x="0" y="1680509"/>
                    </a:cubicBezTo>
                    <a:lnTo>
                      <a:pt x="0" y="32429"/>
                    </a:lnTo>
                    <a:cubicBezTo>
                      <a:pt x="0" y="14519"/>
                      <a:pt x="14519" y="0"/>
                      <a:pt x="32429" y="0"/>
                    </a:cubicBezTo>
                    <a:close/>
                  </a:path>
                </a:pathLst>
              </a:custGeom>
              <a:solidFill>
                <a:srgbClr val="000000">
                  <a:alpha val="0"/>
                </a:srgbClr>
              </a:solidFill>
              <a:ln w="38100" cap="rnd">
                <a:solidFill>
                  <a:srgbClr val="FFFFFF"/>
                </a:solidFill>
                <a:prstDash val="solid"/>
                <a:round/>
              </a:ln>
            </p:spPr>
          </p:sp>
          <p:sp>
            <p:nvSpPr>
              <p:cNvPr name="TextBox 16" id="16"/>
              <p:cNvSpPr txBox="true"/>
              <p:nvPr/>
            </p:nvSpPr>
            <p:spPr>
              <a:xfrm>
                <a:off x="0" y="-38100"/>
                <a:ext cx="3206711" cy="1751038"/>
              </a:xfrm>
              <a:prstGeom prst="rect">
                <a:avLst/>
              </a:prstGeom>
            </p:spPr>
            <p:txBody>
              <a:bodyPr anchor="ctr" rtlCol="false" tIns="50800" lIns="50800" bIns="50800" rIns="50800"/>
              <a:lstStyle/>
              <a:p>
                <a:pPr algn="ctr">
                  <a:lnSpc>
                    <a:spcPts val="3079"/>
                  </a:lnSpc>
                </a:pPr>
              </a:p>
            </p:txBody>
          </p:sp>
        </p:grpSp>
        <p:grpSp>
          <p:nvGrpSpPr>
            <p:cNvPr name="Group 17" id="17"/>
            <p:cNvGrpSpPr/>
            <p:nvPr/>
          </p:nvGrpSpPr>
          <p:grpSpPr>
            <a:xfrm rot="0">
              <a:off x="269665" y="118365"/>
              <a:ext cx="11794807" cy="6351831"/>
              <a:chOff x="0" y="0"/>
              <a:chExt cx="1192792" cy="642352"/>
            </a:xfrm>
          </p:grpSpPr>
          <p:sp>
            <p:nvSpPr>
              <p:cNvPr name="Freeform 18" id="18"/>
              <p:cNvSpPr/>
              <p:nvPr/>
            </p:nvSpPr>
            <p:spPr>
              <a:xfrm flipH="false" flipV="false" rot="0">
                <a:off x="0" y="0"/>
                <a:ext cx="1192792" cy="642352"/>
              </a:xfrm>
              <a:custGeom>
                <a:avLst/>
                <a:gdLst/>
                <a:ahLst/>
                <a:cxnLst/>
                <a:rect r="r" b="b" t="t" l="l"/>
                <a:pathLst>
                  <a:path h="642352" w="1192792">
                    <a:moveTo>
                      <a:pt x="33912" y="0"/>
                    </a:moveTo>
                    <a:lnTo>
                      <a:pt x="1158880" y="0"/>
                    </a:lnTo>
                    <a:cubicBezTo>
                      <a:pt x="1177609" y="0"/>
                      <a:pt x="1192792" y="15183"/>
                      <a:pt x="1192792" y="33912"/>
                    </a:cubicBezTo>
                    <a:lnTo>
                      <a:pt x="1192792" y="608440"/>
                    </a:lnTo>
                    <a:cubicBezTo>
                      <a:pt x="1192792" y="627169"/>
                      <a:pt x="1177609" y="642352"/>
                      <a:pt x="1158880" y="642352"/>
                    </a:cubicBezTo>
                    <a:lnTo>
                      <a:pt x="33912" y="642352"/>
                    </a:lnTo>
                    <a:cubicBezTo>
                      <a:pt x="15183" y="642352"/>
                      <a:pt x="0" y="627169"/>
                      <a:pt x="0" y="608440"/>
                    </a:cubicBezTo>
                    <a:lnTo>
                      <a:pt x="0" y="33912"/>
                    </a:lnTo>
                    <a:cubicBezTo>
                      <a:pt x="0" y="15183"/>
                      <a:pt x="15183" y="0"/>
                      <a:pt x="33912" y="0"/>
                    </a:cubicBezTo>
                    <a:close/>
                  </a:path>
                </a:pathLst>
              </a:custGeom>
              <a:blipFill>
                <a:blip r:embed="rId3"/>
                <a:stretch>
                  <a:fillRect l="0" t="-2225" r="0" b="-2225"/>
                </a:stretch>
              </a:blipFill>
            </p:spPr>
          </p:sp>
        </p:grpSp>
      </p:grpSp>
      <p:sp>
        <p:nvSpPr>
          <p:cNvPr name="Freeform 19" id="19"/>
          <p:cNvSpPr/>
          <p:nvPr/>
        </p:nvSpPr>
        <p:spPr>
          <a:xfrm flipH="false" flipV="false" rot="0">
            <a:off x="14983121" y="8657314"/>
            <a:ext cx="600986" cy="600986"/>
          </a:xfrm>
          <a:custGeom>
            <a:avLst/>
            <a:gdLst/>
            <a:ahLst/>
            <a:cxnLst/>
            <a:rect r="r" b="b" t="t" l="l"/>
            <a:pathLst>
              <a:path h="600986" w="600986">
                <a:moveTo>
                  <a:pt x="0" y="0"/>
                </a:moveTo>
                <a:lnTo>
                  <a:pt x="600985" y="0"/>
                </a:lnTo>
                <a:lnTo>
                  <a:pt x="600985" y="600986"/>
                </a:lnTo>
                <a:lnTo>
                  <a:pt x="0" y="60098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0" id="20"/>
          <p:cNvSpPr/>
          <p:nvPr/>
        </p:nvSpPr>
        <p:spPr>
          <a:xfrm flipH="false" flipV="false" rot="0">
            <a:off x="15820718" y="8657314"/>
            <a:ext cx="600986" cy="600986"/>
          </a:xfrm>
          <a:custGeom>
            <a:avLst/>
            <a:gdLst/>
            <a:ahLst/>
            <a:cxnLst/>
            <a:rect r="r" b="b" t="t" l="l"/>
            <a:pathLst>
              <a:path h="600986" w="600986">
                <a:moveTo>
                  <a:pt x="0" y="0"/>
                </a:moveTo>
                <a:lnTo>
                  <a:pt x="600985" y="0"/>
                </a:lnTo>
                <a:lnTo>
                  <a:pt x="600985" y="600986"/>
                </a:lnTo>
                <a:lnTo>
                  <a:pt x="0" y="60098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1" id="21"/>
          <p:cNvSpPr/>
          <p:nvPr/>
        </p:nvSpPr>
        <p:spPr>
          <a:xfrm flipH="false" flipV="false" rot="0">
            <a:off x="16658314" y="8657314"/>
            <a:ext cx="600986" cy="600986"/>
          </a:xfrm>
          <a:custGeom>
            <a:avLst/>
            <a:gdLst/>
            <a:ahLst/>
            <a:cxnLst/>
            <a:rect r="r" b="b" t="t" l="l"/>
            <a:pathLst>
              <a:path h="600986" w="600986">
                <a:moveTo>
                  <a:pt x="0" y="0"/>
                </a:moveTo>
                <a:lnTo>
                  <a:pt x="600986" y="0"/>
                </a:lnTo>
                <a:lnTo>
                  <a:pt x="600986" y="600986"/>
                </a:lnTo>
                <a:lnTo>
                  <a:pt x="0" y="60098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22" id="22"/>
          <p:cNvSpPr txBox="true"/>
          <p:nvPr/>
        </p:nvSpPr>
        <p:spPr>
          <a:xfrm rot="0">
            <a:off x="10167070" y="3932351"/>
            <a:ext cx="7336219" cy="1954702"/>
          </a:xfrm>
          <a:prstGeom prst="rect">
            <a:avLst/>
          </a:prstGeom>
        </p:spPr>
        <p:txBody>
          <a:bodyPr anchor="t" rtlCol="false" tIns="0" lIns="0" bIns="0" rIns="0">
            <a:spAutoFit/>
          </a:bodyPr>
          <a:lstStyle/>
          <a:p>
            <a:pPr algn="l">
              <a:lnSpc>
                <a:spcPts val="7604"/>
              </a:lnSpc>
            </a:pPr>
            <a:r>
              <a:rPr lang="en-US" b="true" sz="6913">
                <a:solidFill>
                  <a:srgbClr val="FFFFFF"/>
                </a:solidFill>
                <a:latin typeface="Inter Semi-Bold"/>
                <a:ea typeface="Inter Semi-Bold"/>
                <a:cs typeface="Inter Semi-Bold"/>
                <a:sym typeface="Inter Semi-Bold"/>
              </a:rPr>
              <a:t>DATA STRUCTURES</a:t>
            </a:r>
          </a:p>
        </p:txBody>
      </p:sp>
      <p:sp>
        <p:nvSpPr>
          <p:cNvPr name="TextBox 23" id="23"/>
          <p:cNvSpPr txBox="true"/>
          <p:nvPr/>
        </p:nvSpPr>
        <p:spPr>
          <a:xfrm rot="0">
            <a:off x="11413871" y="6317801"/>
            <a:ext cx="5845429" cy="2192655"/>
          </a:xfrm>
          <a:prstGeom prst="rect">
            <a:avLst/>
          </a:prstGeom>
        </p:spPr>
        <p:txBody>
          <a:bodyPr anchor="t" rtlCol="false" tIns="0" lIns="0" bIns="0" rIns="0">
            <a:spAutoFit/>
          </a:bodyPr>
          <a:lstStyle/>
          <a:p>
            <a:pPr algn="l">
              <a:lnSpc>
                <a:spcPts val="2520"/>
              </a:lnSpc>
            </a:pPr>
            <a:r>
              <a:rPr lang="en-US" sz="1800">
                <a:solidFill>
                  <a:srgbClr val="FFFFFF"/>
                </a:solidFill>
                <a:latin typeface="Inter"/>
                <a:ea typeface="Inter"/>
                <a:cs typeface="Inter"/>
                <a:sym typeface="Inter"/>
              </a:rPr>
              <a:t>Algoritmlar bilan ishlash uchun bizga data(malumot) kerak bo’ladi. Shuning uchun biz Algorithmlarni o’rganibgina qolmay biz ishlaydigan malumot turlarini ham o’rganishimiz kerak. Aslida bu malumot turlari ichida ham algorithm yotadi aslida.</a:t>
            </a:r>
          </a:p>
          <a:p>
            <a:pPr algn="l">
              <a:lnSpc>
                <a:spcPts val="2520"/>
              </a:lnSpc>
            </a:pPr>
          </a:p>
          <a:p>
            <a:pPr algn="l">
              <a:lnSpc>
                <a:spcPts val="2520"/>
              </a:lnSpc>
              <a:spcBef>
                <a:spcPct val="0"/>
              </a:spcBef>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028700" y="1028700"/>
            <a:ext cx="3687612" cy="1075229"/>
            <a:chOff x="0" y="0"/>
            <a:chExt cx="4916816" cy="1433639"/>
          </a:xfrm>
        </p:grpSpPr>
        <p:grpSp>
          <p:nvGrpSpPr>
            <p:cNvPr name="Group 3" id="3"/>
            <p:cNvGrpSpPr/>
            <p:nvPr/>
          </p:nvGrpSpPr>
          <p:grpSpPr>
            <a:xfrm rot="0">
              <a:off x="0" y="0"/>
              <a:ext cx="4916816" cy="1433639"/>
              <a:chOff x="0" y="0"/>
              <a:chExt cx="971223" cy="283188"/>
            </a:xfrm>
          </p:grpSpPr>
          <p:sp>
            <p:nvSpPr>
              <p:cNvPr name="Freeform 4" id="4"/>
              <p:cNvSpPr/>
              <p:nvPr/>
            </p:nvSpPr>
            <p:spPr>
              <a:xfrm flipH="false" flipV="false" rot="0">
                <a:off x="0" y="0"/>
                <a:ext cx="971223" cy="283188"/>
              </a:xfrm>
              <a:custGeom>
                <a:avLst/>
                <a:gdLst/>
                <a:ahLst/>
                <a:cxnLst/>
                <a:rect r="r" b="b" t="t" l="l"/>
                <a:pathLst>
                  <a:path h="283188" w="971223">
                    <a:moveTo>
                      <a:pt x="107071" y="0"/>
                    </a:moveTo>
                    <a:lnTo>
                      <a:pt x="864151" y="0"/>
                    </a:lnTo>
                    <a:cubicBezTo>
                      <a:pt x="923285" y="0"/>
                      <a:pt x="971223" y="47938"/>
                      <a:pt x="971223" y="107071"/>
                    </a:cubicBezTo>
                    <a:lnTo>
                      <a:pt x="971223" y="176117"/>
                    </a:lnTo>
                    <a:cubicBezTo>
                      <a:pt x="971223" y="204514"/>
                      <a:pt x="959942" y="231748"/>
                      <a:pt x="939862" y="251827"/>
                    </a:cubicBezTo>
                    <a:cubicBezTo>
                      <a:pt x="919783" y="271907"/>
                      <a:pt x="892548" y="283188"/>
                      <a:pt x="864151" y="283188"/>
                    </a:cubicBezTo>
                    <a:lnTo>
                      <a:pt x="107071" y="283188"/>
                    </a:lnTo>
                    <a:cubicBezTo>
                      <a:pt x="47938" y="283188"/>
                      <a:pt x="0" y="235250"/>
                      <a:pt x="0" y="176117"/>
                    </a:cubicBezTo>
                    <a:lnTo>
                      <a:pt x="0" y="107071"/>
                    </a:lnTo>
                    <a:cubicBezTo>
                      <a:pt x="0" y="78674"/>
                      <a:pt x="11281" y="51440"/>
                      <a:pt x="31361" y="31361"/>
                    </a:cubicBezTo>
                    <a:cubicBezTo>
                      <a:pt x="51440" y="11281"/>
                      <a:pt x="78674" y="0"/>
                      <a:pt x="107071" y="0"/>
                    </a:cubicBezTo>
                    <a:close/>
                  </a:path>
                </a:pathLst>
              </a:custGeom>
              <a:solidFill>
                <a:srgbClr val="000000">
                  <a:alpha val="0"/>
                </a:srgbClr>
              </a:solidFill>
              <a:ln w="38100" cap="rnd">
                <a:solidFill>
                  <a:srgbClr val="FFFFFF"/>
                </a:solidFill>
                <a:prstDash val="solid"/>
                <a:round/>
              </a:ln>
            </p:spPr>
          </p:sp>
          <p:sp>
            <p:nvSpPr>
              <p:cNvPr name="TextBox 5" id="5"/>
              <p:cNvSpPr txBox="true"/>
              <p:nvPr/>
            </p:nvSpPr>
            <p:spPr>
              <a:xfrm>
                <a:off x="0" y="-38100"/>
                <a:ext cx="971223" cy="321288"/>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319775" y="195273"/>
              <a:ext cx="4277266" cy="1004993"/>
            </a:xfrm>
            <a:prstGeom prst="rect">
              <a:avLst/>
            </a:prstGeom>
          </p:spPr>
          <p:txBody>
            <a:bodyPr anchor="t" rtlCol="false" tIns="0" lIns="0" bIns="0" rIns="0">
              <a:spAutoFit/>
            </a:bodyPr>
            <a:lstStyle/>
            <a:p>
              <a:pPr algn="ctr">
                <a:lnSpc>
                  <a:spcPts val="3079"/>
                </a:lnSpc>
                <a:spcBef>
                  <a:spcPct val="0"/>
                </a:spcBef>
              </a:pPr>
              <a:r>
                <a:rPr lang="en-US" b="true" sz="2199">
                  <a:solidFill>
                    <a:srgbClr val="FFFFFF"/>
                  </a:solidFill>
                  <a:latin typeface="Inter Medium"/>
                  <a:ea typeface="Inter Medium"/>
                  <a:cs typeface="Inter Medium"/>
                  <a:sym typeface="Inter Medium"/>
                </a:rPr>
                <a:t>DATA STRUCTURES AND ALGORITHMS</a:t>
              </a:r>
            </a:p>
          </p:txBody>
        </p:sp>
      </p:grpSp>
      <p:grpSp>
        <p:nvGrpSpPr>
          <p:cNvPr name="Group 7" id="7"/>
          <p:cNvGrpSpPr/>
          <p:nvPr/>
        </p:nvGrpSpPr>
        <p:grpSpPr>
          <a:xfrm rot="0">
            <a:off x="15380431" y="1028700"/>
            <a:ext cx="1878869" cy="684704"/>
            <a:chOff x="0" y="0"/>
            <a:chExt cx="2505159" cy="912939"/>
          </a:xfrm>
        </p:grpSpPr>
        <p:grpSp>
          <p:nvGrpSpPr>
            <p:cNvPr name="Group 8" id="8"/>
            <p:cNvGrpSpPr/>
            <p:nvPr/>
          </p:nvGrpSpPr>
          <p:grpSpPr>
            <a:xfrm rot="0">
              <a:off x="0" y="0"/>
              <a:ext cx="2505159" cy="912939"/>
              <a:chOff x="0" y="0"/>
              <a:chExt cx="494846" cy="180334"/>
            </a:xfrm>
          </p:grpSpPr>
          <p:sp>
            <p:nvSpPr>
              <p:cNvPr name="Freeform 9" id="9"/>
              <p:cNvSpPr/>
              <p:nvPr/>
            </p:nvSpPr>
            <p:spPr>
              <a:xfrm flipH="false" flipV="false" rot="0">
                <a:off x="0" y="0"/>
                <a:ext cx="494846" cy="180334"/>
              </a:xfrm>
              <a:custGeom>
                <a:avLst/>
                <a:gdLst/>
                <a:ahLst/>
                <a:cxnLst/>
                <a:rect r="r" b="b" t="t" l="l"/>
                <a:pathLst>
                  <a:path h="180334" w="494846">
                    <a:moveTo>
                      <a:pt x="90167" y="0"/>
                    </a:moveTo>
                    <a:lnTo>
                      <a:pt x="404679" y="0"/>
                    </a:lnTo>
                    <a:cubicBezTo>
                      <a:pt x="428593" y="0"/>
                      <a:pt x="451527" y="9500"/>
                      <a:pt x="468437" y="26409"/>
                    </a:cubicBezTo>
                    <a:cubicBezTo>
                      <a:pt x="485346" y="43319"/>
                      <a:pt x="494846" y="66253"/>
                      <a:pt x="494846" y="90167"/>
                    </a:cubicBezTo>
                    <a:lnTo>
                      <a:pt x="494846" y="90167"/>
                    </a:lnTo>
                    <a:cubicBezTo>
                      <a:pt x="494846" y="114081"/>
                      <a:pt x="485346" y="137015"/>
                      <a:pt x="468437" y="153924"/>
                    </a:cubicBezTo>
                    <a:cubicBezTo>
                      <a:pt x="451527" y="170834"/>
                      <a:pt x="428593" y="180334"/>
                      <a:pt x="404679" y="180334"/>
                    </a:cubicBezTo>
                    <a:lnTo>
                      <a:pt x="90167" y="180334"/>
                    </a:lnTo>
                    <a:cubicBezTo>
                      <a:pt x="66253" y="180334"/>
                      <a:pt x="43319" y="170834"/>
                      <a:pt x="26409" y="153924"/>
                    </a:cubicBezTo>
                    <a:cubicBezTo>
                      <a:pt x="9500" y="137015"/>
                      <a:pt x="0" y="114081"/>
                      <a:pt x="0" y="90167"/>
                    </a:cubicBezTo>
                    <a:lnTo>
                      <a:pt x="0" y="90167"/>
                    </a:lnTo>
                    <a:cubicBezTo>
                      <a:pt x="0" y="66253"/>
                      <a:pt x="9500" y="43319"/>
                      <a:pt x="26409" y="26409"/>
                    </a:cubicBezTo>
                    <a:cubicBezTo>
                      <a:pt x="43319" y="9500"/>
                      <a:pt x="66253" y="0"/>
                      <a:pt x="90167" y="0"/>
                    </a:cubicBezTo>
                    <a:close/>
                  </a:path>
                </a:pathLst>
              </a:custGeom>
              <a:solidFill>
                <a:srgbClr val="000000">
                  <a:alpha val="0"/>
                </a:srgbClr>
              </a:solidFill>
              <a:ln w="38100" cap="rnd">
                <a:solidFill>
                  <a:srgbClr val="FFFFFF"/>
                </a:solidFill>
                <a:prstDash val="solid"/>
                <a:round/>
              </a:ln>
            </p:spPr>
          </p:sp>
          <p:sp>
            <p:nvSpPr>
              <p:cNvPr name="TextBox 10" id="10"/>
              <p:cNvSpPr txBox="true"/>
              <p:nvPr/>
            </p:nvSpPr>
            <p:spPr>
              <a:xfrm>
                <a:off x="0" y="-38100"/>
                <a:ext cx="494846" cy="218434"/>
              </a:xfrm>
              <a:prstGeom prst="rect">
                <a:avLst/>
              </a:prstGeom>
            </p:spPr>
            <p:txBody>
              <a:bodyPr anchor="ctr" rtlCol="false" tIns="50800" lIns="50800" bIns="50800" rIns="50800"/>
              <a:lstStyle/>
              <a:p>
                <a:pPr algn="ctr">
                  <a:lnSpc>
                    <a:spcPts val="2659"/>
                  </a:lnSpc>
                </a:pPr>
              </a:p>
            </p:txBody>
          </p:sp>
        </p:grpSp>
        <p:sp>
          <p:nvSpPr>
            <p:cNvPr name="TextBox 11" id="11"/>
            <p:cNvSpPr txBox="true"/>
            <p:nvPr/>
          </p:nvSpPr>
          <p:spPr>
            <a:xfrm rot="0">
              <a:off x="64799" y="195273"/>
              <a:ext cx="2375561" cy="484293"/>
            </a:xfrm>
            <a:prstGeom prst="rect">
              <a:avLst/>
            </a:prstGeom>
          </p:spPr>
          <p:txBody>
            <a:bodyPr anchor="t" rtlCol="false" tIns="0" lIns="0" bIns="0" rIns="0">
              <a:spAutoFit/>
            </a:bodyPr>
            <a:lstStyle/>
            <a:p>
              <a:pPr algn="ctr">
                <a:lnSpc>
                  <a:spcPts val="3079"/>
                </a:lnSpc>
                <a:spcBef>
                  <a:spcPct val="0"/>
                </a:spcBef>
              </a:pPr>
              <a:r>
                <a:rPr lang="en-US" b="true" sz="2199">
                  <a:solidFill>
                    <a:srgbClr val="FFFFFF"/>
                  </a:solidFill>
                  <a:latin typeface="Inter Medium"/>
                  <a:ea typeface="Inter Medium"/>
                  <a:cs typeface="Inter Medium"/>
                  <a:sym typeface="Inter Medium"/>
                </a:rPr>
                <a:t>PAGE 07</a:t>
              </a:r>
            </a:p>
          </p:txBody>
        </p:sp>
      </p:grpSp>
      <p:grpSp>
        <p:nvGrpSpPr>
          <p:cNvPr name="Group 12" id="12"/>
          <p:cNvGrpSpPr/>
          <p:nvPr/>
        </p:nvGrpSpPr>
        <p:grpSpPr>
          <a:xfrm rot="0">
            <a:off x="874895" y="4272242"/>
            <a:ext cx="11284125" cy="5768955"/>
            <a:chOff x="0" y="0"/>
            <a:chExt cx="15045500" cy="7691940"/>
          </a:xfrm>
        </p:grpSpPr>
        <p:grpSp>
          <p:nvGrpSpPr>
            <p:cNvPr name="Group 13" id="13"/>
            <p:cNvGrpSpPr/>
            <p:nvPr/>
          </p:nvGrpSpPr>
          <p:grpSpPr>
            <a:xfrm rot="0">
              <a:off x="0" y="0"/>
              <a:ext cx="15045500" cy="7691940"/>
              <a:chOff x="0" y="0"/>
              <a:chExt cx="3176867" cy="1624158"/>
            </a:xfrm>
          </p:grpSpPr>
          <p:sp>
            <p:nvSpPr>
              <p:cNvPr name="Freeform 14" id="14"/>
              <p:cNvSpPr/>
              <p:nvPr/>
            </p:nvSpPr>
            <p:spPr>
              <a:xfrm flipH="false" flipV="false" rot="0">
                <a:off x="0" y="0"/>
                <a:ext cx="3176868" cy="1624158"/>
              </a:xfrm>
              <a:custGeom>
                <a:avLst/>
                <a:gdLst/>
                <a:ahLst/>
                <a:cxnLst/>
                <a:rect r="r" b="b" t="t" l="l"/>
                <a:pathLst>
                  <a:path h="1624158" w="3176868">
                    <a:moveTo>
                      <a:pt x="32734" y="0"/>
                    </a:moveTo>
                    <a:lnTo>
                      <a:pt x="3144134" y="0"/>
                    </a:lnTo>
                    <a:cubicBezTo>
                      <a:pt x="3152816" y="0"/>
                      <a:pt x="3161141" y="3449"/>
                      <a:pt x="3167280" y="9587"/>
                    </a:cubicBezTo>
                    <a:cubicBezTo>
                      <a:pt x="3173419" y="15726"/>
                      <a:pt x="3176868" y="24052"/>
                      <a:pt x="3176868" y="32734"/>
                    </a:cubicBezTo>
                    <a:lnTo>
                      <a:pt x="3176868" y="1591425"/>
                    </a:lnTo>
                    <a:cubicBezTo>
                      <a:pt x="3176868" y="1600106"/>
                      <a:pt x="3173419" y="1608432"/>
                      <a:pt x="3167280" y="1614571"/>
                    </a:cubicBezTo>
                    <a:cubicBezTo>
                      <a:pt x="3161141" y="1620710"/>
                      <a:pt x="3152816" y="1624158"/>
                      <a:pt x="3144134" y="1624158"/>
                    </a:cubicBezTo>
                    <a:lnTo>
                      <a:pt x="32734" y="1624158"/>
                    </a:lnTo>
                    <a:cubicBezTo>
                      <a:pt x="24052" y="1624158"/>
                      <a:pt x="15726" y="1620710"/>
                      <a:pt x="9587" y="1614571"/>
                    </a:cubicBezTo>
                    <a:cubicBezTo>
                      <a:pt x="3449" y="1608432"/>
                      <a:pt x="0" y="1600106"/>
                      <a:pt x="0" y="1591425"/>
                    </a:cubicBezTo>
                    <a:lnTo>
                      <a:pt x="0" y="32734"/>
                    </a:lnTo>
                    <a:cubicBezTo>
                      <a:pt x="0" y="24052"/>
                      <a:pt x="3449" y="15726"/>
                      <a:pt x="9587" y="9587"/>
                    </a:cubicBezTo>
                    <a:cubicBezTo>
                      <a:pt x="15726" y="3449"/>
                      <a:pt x="24052" y="0"/>
                      <a:pt x="32734" y="0"/>
                    </a:cubicBezTo>
                    <a:close/>
                  </a:path>
                </a:pathLst>
              </a:custGeom>
              <a:solidFill>
                <a:srgbClr val="000000">
                  <a:alpha val="0"/>
                </a:srgbClr>
              </a:solidFill>
              <a:ln w="38100" cap="rnd">
                <a:solidFill>
                  <a:srgbClr val="FFFFFF"/>
                </a:solidFill>
                <a:prstDash val="solid"/>
                <a:round/>
              </a:ln>
            </p:spPr>
          </p:sp>
          <p:sp>
            <p:nvSpPr>
              <p:cNvPr name="TextBox 15" id="15"/>
              <p:cNvSpPr txBox="true"/>
              <p:nvPr/>
            </p:nvSpPr>
            <p:spPr>
              <a:xfrm>
                <a:off x="0" y="-38100"/>
                <a:ext cx="3176867" cy="1662258"/>
              </a:xfrm>
              <a:prstGeom prst="rect">
                <a:avLst/>
              </a:prstGeom>
            </p:spPr>
            <p:txBody>
              <a:bodyPr anchor="ctr" rtlCol="false" tIns="50800" lIns="50800" bIns="50800" rIns="50800"/>
              <a:lstStyle/>
              <a:p>
                <a:pPr algn="ctr">
                  <a:lnSpc>
                    <a:spcPts val="3080"/>
                  </a:lnSpc>
                </a:pPr>
              </a:p>
            </p:txBody>
          </p:sp>
        </p:grpSp>
        <p:grpSp>
          <p:nvGrpSpPr>
            <p:cNvPr name="Group 16" id="16"/>
            <p:cNvGrpSpPr/>
            <p:nvPr/>
          </p:nvGrpSpPr>
          <p:grpSpPr>
            <a:xfrm rot="0">
              <a:off x="164472" y="303514"/>
              <a:ext cx="14716556" cy="7084913"/>
              <a:chOff x="0" y="0"/>
              <a:chExt cx="1208708" cy="581902"/>
            </a:xfrm>
          </p:grpSpPr>
          <p:sp>
            <p:nvSpPr>
              <p:cNvPr name="Freeform 17" id="17"/>
              <p:cNvSpPr/>
              <p:nvPr/>
            </p:nvSpPr>
            <p:spPr>
              <a:xfrm flipH="false" flipV="false" rot="0">
                <a:off x="0" y="0"/>
                <a:ext cx="1208708" cy="581902"/>
              </a:xfrm>
              <a:custGeom>
                <a:avLst/>
                <a:gdLst/>
                <a:ahLst/>
                <a:cxnLst/>
                <a:rect r="r" b="b" t="t" l="l"/>
                <a:pathLst>
                  <a:path h="581902" w="1208708">
                    <a:moveTo>
                      <a:pt x="33465" y="0"/>
                    </a:moveTo>
                    <a:lnTo>
                      <a:pt x="1175243" y="0"/>
                    </a:lnTo>
                    <a:cubicBezTo>
                      <a:pt x="1184119" y="0"/>
                      <a:pt x="1192631" y="3526"/>
                      <a:pt x="1198907" y="9802"/>
                    </a:cubicBezTo>
                    <a:cubicBezTo>
                      <a:pt x="1205183" y="16078"/>
                      <a:pt x="1208708" y="24590"/>
                      <a:pt x="1208708" y="33465"/>
                    </a:cubicBezTo>
                    <a:lnTo>
                      <a:pt x="1208708" y="548437"/>
                    </a:lnTo>
                    <a:cubicBezTo>
                      <a:pt x="1208708" y="566919"/>
                      <a:pt x="1193725" y="581902"/>
                      <a:pt x="1175243" y="581902"/>
                    </a:cubicBezTo>
                    <a:lnTo>
                      <a:pt x="33465" y="581902"/>
                    </a:lnTo>
                    <a:cubicBezTo>
                      <a:pt x="24590" y="581902"/>
                      <a:pt x="16078" y="578376"/>
                      <a:pt x="9802" y="572100"/>
                    </a:cubicBezTo>
                    <a:cubicBezTo>
                      <a:pt x="3526" y="565824"/>
                      <a:pt x="0" y="557312"/>
                      <a:pt x="0" y="548437"/>
                    </a:cubicBezTo>
                    <a:lnTo>
                      <a:pt x="0" y="33465"/>
                    </a:lnTo>
                    <a:cubicBezTo>
                      <a:pt x="0" y="24590"/>
                      <a:pt x="3526" y="16078"/>
                      <a:pt x="9802" y="9802"/>
                    </a:cubicBezTo>
                    <a:cubicBezTo>
                      <a:pt x="16078" y="3526"/>
                      <a:pt x="24590" y="0"/>
                      <a:pt x="33465" y="0"/>
                    </a:cubicBezTo>
                    <a:close/>
                  </a:path>
                </a:pathLst>
              </a:custGeom>
              <a:blipFill>
                <a:blip r:embed="rId2"/>
                <a:stretch>
                  <a:fillRect l="-18" t="0" r="-18" b="0"/>
                </a:stretch>
              </a:blipFill>
            </p:spPr>
          </p:sp>
        </p:grpSp>
      </p:grpSp>
      <p:sp>
        <p:nvSpPr>
          <p:cNvPr name="Freeform 18" id="18"/>
          <p:cNvSpPr/>
          <p:nvPr/>
        </p:nvSpPr>
        <p:spPr>
          <a:xfrm flipH="false" flipV="true" rot="0">
            <a:off x="7111656" y="-5964470"/>
            <a:ext cx="6851142" cy="8229600"/>
          </a:xfrm>
          <a:custGeom>
            <a:avLst/>
            <a:gdLst/>
            <a:ahLst/>
            <a:cxnLst/>
            <a:rect r="r" b="b" t="t" l="l"/>
            <a:pathLst>
              <a:path h="8229600" w="6851142">
                <a:moveTo>
                  <a:pt x="0" y="8229600"/>
                </a:moveTo>
                <a:lnTo>
                  <a:pt x="6851142" y="8229600"/>
                </a:lnTo>
                <a:lnTo>
                  <a:pt x="6851142" y="0"/>
                </a:lnTo>
                <a:lnTo>
                  <a:pt x="0" y="0"/>
                </a:lnTo>
                <a:lnTo>
                  <a:pt x="0" y="8229600"/>
                </a:lnTo>
                <a:close/>
              </a:path>
            </a:pathLst>
          </a:custGeom>
          <a:blipFill>
            <a:blip r:embed="rId3"/>
            <a:stretch>
              <a:fillRect l="0" t="0" r="0" b="0"/>
            </a:stretch>
          </a:blipFill>
        </p:spPr>
      </p:sp>
      <p:sp>
        <p:nvSpPr>
          <p:cNvPr name="TextBox 19" id="19"/>
          <p:cNvSpPr txBox="true"/>
          <p:nvPr/>
        </p:nvSpPr>
        <p:spPr>
          <a:xfrm rot="0">
            <a:off x="1048202" y="2241340"/>
            <a:ext cx="7336219" cy="1954702"/>
          </a:xfrm>
          <a:prstGeom prst="rect">
            <a:avLst/>
          </a:prstGeom>
        </p:spPr>
        <p:txBody>
          <a:bodyPr anchor="t" rtlCol="false" tIns="0" lIns="0" bIns="0" rIns="0">
            <a:spAutoFit/>
          </a:bodyPr>
          <a:lstStyle/>
          <a:p>
            <a:pPr algn="l">
              <a:lnSpc>
                <a:spcPts val="7604"/>
              </a:lnSpc>
            </a:pPr>
            <a:r>
              <a:rPr lang="en-US" b="true" sz="6913">
                <a:solidFill>
                  <a:srgbClr val="FFFFFF"/>
                </a:solidFill>
                <a:latin typeface="Inter Semi-Bold"/>
                <a:ea typeface="Inter Semi-Bold"/>
                <a:cs typeface="Inter Semi-Bold"/>
                <a:sym typeface="Inter Semi-Bold"/>
              </a:rPr>
              <a:t>DATA STRUCTURES</a:t>
            </a:r>
          </a:p>
        </p:txBody>
      </p:sp>
      <p:sp>
        <p:nvSpPr>
          <p:cNvPr name="TextBox 20" id="20"/>
          <p:cNvSpPr txBox="true"/>
          <p:nvPr/>
        </p:nvSpPr>
        <p:spPr>
          <a:xfrm rot="0">
            <a:off x="9464064" y="1975743"/>
            <a:ext cx="7138499" cy="1249680"/>
          </a:xfrm>
          <a:prstGeom prst="rect">
            <a:avLst/>
          </a:prstGeom>
        </p:spPr>
        <p:txBody>
          <a:bodyPr anchor="t" rtlCol="false" tIns="0" lIns="0" bIns="0" rIns="0">
            <a:spAutoFit/>
          </a:bodyPr>
          <a:lstStyle/>
          <a:p>
            <a:pPr algn="l">
              <a:lnSpc>
                <a:spcPts val="2520"/>
              </a:lnSpc>
            </a:pPr>
            <a:r>
              <a:rPr lang="en-US" sz="1800">
                <a:solidFill>
                  <a:srgbClr val="FFFFFF"/>
                </a:solidFill>
                <a:latin typeface="Inter"/>
                <a:ea typeface="Inter"/>
                <a:cs typeface="Inter"/>
                <a:sym typeface="Inter"/>
              </a:rPr>
              <a:t>Malumot strukturalarini o’rganish sizni komputer bilimlaringizni oshirishga va uni qanday ishlashini tushunishga yordam beradi. </a:t>
            </a:r>
          </a:p>
          <a:p>
            <a:pPr algn="l">
              <a:lnSpc>
                <a:spcPts val="2520"/>
              </a:lnSpc>
              <a:spcBef>
                <a:spcPct val="0"/>
              </a:spcBef>
            </a:pPr>
            <a:r>
              <a:rPr lang="en-US" sz="1800">
                <a:solidFill>
                  <a:srgbClr val="FFFFFF"/>
                </a:solidFill>
                <a:latin typeface="Inter"/>
                <a:ea typeface="Inter"/>
                <a:cs typeface="Inter"/>
                <a:sym typeface="Inter"/>
              </a:rPr>
              <a:t>Biz dastur yaratar ekanmiz malumotlarni saqlashimiz, o’qishimiz va uning ustida amallar bajarishimiz kerak bo’ladi. </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028700" y="1028700"/>
            <a:ext cx="3687612" cy="1075229"/>
            <a:chOff x="0" y="0"/>
            <a:chExt cx="4916816" cy="1433639"/>
          </a:xfrm>
        </p:grpSpPr>
        <p:grpSp>
          <p:nvGrpSpPr>
            <p:cNvPr name="Group 3" id="3"/>
            <p:cNvGrpSpPr/>
            <p:nvPr/>
          </p:nvGrpSpPr>
          <p:grpSpPr>
            <a:xfrm rot="0">
              <a:off x="0" y="0"/>
              <a:ext cx="4916816" cy="1433639"/>
              <a:chOff x="0" y="0"/>
              <a:chExt cx="971223" cy="283188"/>
            </a:xfrm>
          </p:grpSpPr>
          <p:sp>
            <p:nvSpPr>
              <p:cNvPr name="Freeform 4" id="4"/>
              <p:cNvSpPr/>
              <p:nvPr/>
            </p:nvSpPr>
            <p:spPr>
              <a:xfrm flipH="false" flipV="false" rot="0">
                <a:off x="0" y="0"/>
                <a:ext cx="971223" cy="283188"/>
              </a:xfrm>
              <a:custGeom>
                <a:avLst/>
                <a:gdLst/>
                <a:ahLst/>
                <a:cxnLst/>
                <a:rect r="r" b="b" t="t" l="l"/>
                <a:pathLst>
                  <a:path h="283188" w="971223">
                    <a:moveTo>
                      <a:pt x="107071" y="0"/>
                    </a:moveTo>
                    <a:lnTo>
                      <a:pt x="864151" y="0"/>
                    </a:lnTo>
                    <a:cubicBezTo>
                      <a:pt x="923285" y="0"/>
                      <a:pt x="971223" y="47938"/>
                      <a:pt x="971223" y="107071"/>
                    </a:cubicBezTo>
                    <a:lnTo>
                      <a:pt x="971223" y="176117"/>
                    </a:lnTo>
                    <a:cubicBezTo>
                      <a:pt x="971223" y="204514"/>
                      <a:pt x="959942" y="231748"/>
                      <a:pt x="939862" y="251827"/>
                    </a:cubicBezTo>
                    <a:cubicBezTo>
                      <a:pt x="919783" y="271907"/>
                      <a:pt x="892548" y="283188"/>
                      <a:pt x="864151" y="283188"/>
                    </a:cubicBezTo>
                    <a:lnTo>
                      <a:pt x="107071" y="283188"/>
                    </a:lnTo>
                    <a:cubicBezTo>
                      <a:pt x="47938" y="283188"/>
                      <a:pt x="0" y="235250"/>
                      <a:pt x="0" y="176117"/>
                    </a:cubicBezTo>
                    <a:lnTo>
                      <a:pt x="0" y="107071"/>
                    </a:lnTo>
                    <a:cubicBezTo>
                      <a:pt x="0" y="78674"/>
                      <a:pt x="11281" y="51440"/>
                      <a:pt x="31361" y="31361"/>
                    </a:cubicBezTo>
                    <a:cubicBezTo>
                      <a:pt x="51440" y="11281"/>
                      <a:pt x="78674" y="0"/>
                      <a:pt x="107071" y="0"/>
                    </a:cubicBezTo>
                    <a:close/>
                  </a:path>
                </a:pathLst>
              </a:custGeom>
              <a:solidFill>
                <a:srgbClr val="000000">
                  <a:alpha val="0"/>
                </a:srgbClr>
              </a:solidFill>
              <a:ln w="38100" cap="rnd">
                <a:solidFill>
                  <a:srgbClr val="FFFFFF"/>
                </a:solidFill>
                <a:prstDash val="solid"/>
                <a:round/>
              </a:ln>
            </p:spPr>
          </p:sp>
          <p:sp>
            <p:nvSpPr>
              <p:cNvPr name="TextBox 5" id="5"/>
              <p:cNvSpPr txBox="true"/>
              <p:nvPr/>
            </p:nvSpPr>
            <p:spPr>
              <a:xfrm>
                <a:off x="0" y="-38100"/>
                <a:ext cx="971223" cy="321288"/>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319775" y="195273"/>
              <a:ext cx="4277266" cy="1004993"/>
            </a:xfrm>
            <a:prstGeom prst="rect">
              <a:avLst/>
            </a:prstGeom>
          </p:spPr>
          <p:txBody>
            <a:bodyPr anchor="t" rtlCol="false" tIns="0" lIns="0" bIns="0" rIns="0">
              <a:spAutoFit/>
            </a:bodyPr>
            <a:lstStyle/>
            <a:p>
              <a:pPr algn="ctr">
                <a:lnSpc>
                  <a:spcPts val="3079"/>
                </a:lnSpc>
                <a:spcBef>
                  <a:spcPct val="0"/>
                </a:spcBef>
              </a:pPr>
              <a:r>
                <a:rPr lang="en-US" b="true" sz="2199">
                  <a:solidFill>
                    <a:srgbClr val="FFFFFF"/>
                  </a:solidFill>
                  <a:latin typeface="Inter Medium"/>
                  <a:ea typeface="Inter Medium"/>
                  <a:cs typeface="Inter Medium"/>
                  <a:sym typeface="Inter Medium"/>
                </a:rPr>
                <a:t>DATA STRUCTURES AND ALGORITHMS</a:t>
              </a:r>
            </a:p>
          </p:txBody>
        </p:sp>
      </p:grpSp>
      <p:grpSp>
        <p:nvGrpSpPr>
          <p:cNvPr name="Group 7" id="7"/>
          <p:cNvGrpSpPr/>
          <p:nvPr/>
        </p:nvGrpSpPr>
        <p:grpSpPr>
          <a:xfrm rot="0">
            <a:off x="15380431" y="1028700"/>
            <a:ext cx="1878869" cy="684704"/>
            <a:chOff x="0" y="0"/>
            <a:chExt cx="2505159" cy="912939"/>
          </a:xfrm>
        </p:grpSpPr>
        <p:grpSp>
          <p:nvGrpSpPr>
            <p:cNvPr name="Group 8" id="8"/>
            <p:cNvGrpSpPr/>
            <p:nvPr/>
          </p:nvGrpSpPr>
          <p:grpSpPr>
            <a:xfrm rot="0">
              <a:off x="0" y="0"/>
              <a:ext cx="2505159" cy="912939"/>
              <a:chOff x="0" y="0"/>
              <a:chExt cx="494846" cy="180334"/>
            </a:xfrm>
          </p:grpSpPr>
          <p:sp>
            <p:nvSpPr>
              <p:cNvPr name="Freeform 9" id="9"/>
              <p:cNvSpPr/>
              <p:nvPr/>
            </p:nvSpPr>
            <p:spPr>
              <a:xfrm flipH="false" flipV="false" rot="0">
                <a:off x="0" y="0"/>
                <a:ext cx="494846" cy="180334"/>
              </a:xfrm>
              <a:custGeom>
                <a:avLst/>
                <a:gdLst/>
                <a:ahLst/>
                <a:cxnLst/>
                <a:rect r="r" b="b" t="t" l="l"/>
                <a:pathLst>
                  <a:path h="180334" w="494846">
                    <a:moveTo>
                      <a:pt x="90167" y="0"/>
                    </a:moveTo>
                    <a:lnTo>
                      <a:pt x="404679" y="0"/>
                    </a:lnTo>
                    <a:cubicBezTo>
                      <a:pt x="428593" y="0"/>
                      <a:pt x="451527" y="9500"/>
                      <a:pt x="468437" y="26409"/>
                    </a:cubicBezTo>
                    <a:cubicBezTo>
                      <a:pt x="485346" y="43319"/>
                      <a:pt x="494846" y="66253"/>
                      <a:pt x="494846" y="90167"/>
                    </a:cubicBezTo>
                    <a:lnTo>
                      <a:pt x="494846" y="90167"/>
                    </a:lnTo>
                    <a:cubicBezTo>
                      <a:pt x="494846" y="114081"/>
                      <a:pt x="485346" y="137015"/>
                      <a:pt x="468437" y="153924"/>
                    </a:cubicBezTo>
                    <a:cubicBezTo>
                      <a:pt x="451527" y="170834"/>
                      <a:pt x="428593" y="180334"/>
                      <a:pt x="404679" y="180334"/>
                    </a:cubicBezTo>
                    <a:lnTo>
                      <a:pt x="90167" y="180334"/>
                    </a:lnTo>
                    <a:cubicBezTo>
                      <a:pt x="66253" y="180334"/>
                      <a:pt x="43319" y="170834"/>
                      <a:pt x="26409" y="153924"/>
                    </a:cubicBezTo>
                    <a:cubicBezTo>
                      <a:pt x="9500" y="137015"/>
                      <a:pt x="0" y="114081"/>
                      <a:pt x="0" y="90167"/>
                    </a:cubicBezTo>
                    <a:lnTo>
                      <a:pt x="0" y="90167"/>
                    </a:lnTo>
                    <a:cubicBezTo>
                      <a:pt x="0" y="66253"/>
                      <a:pt x="9500" y="43319"/>
                      <a:pt x="26409" y="26409"/>
                    </a:cubicBezTo>
                    <a:cubicBezTo>
                      <a:pt x="43319" y="9500"/>
                      <a:pt x="66253" y="0"/>
                      <a:pt x="90167" y="0"/>
                    </a:cubicBezTo>
                    <a:close/>
                  </a:path>
                </a:pathLst>
              </a:custGeom>
              <a:solidFill>
                <a:srgbClr val="000000">
                  <a:alpha val="0"/>
                </a:srgbClr>
              </a:solidFill>
              <a:ln w="38100" cap="rnd">
                <a:solidFill>
                  <a:srgbClr val="FFFFFF"/>
                </a:solidFill>
                <a:prstDash val="solid"/>
                <a:round/>
              </a:ln>
            </p:spPr>
          </p:sp>
          <p:sp>
            <p:nvSpPr>
              <p:cNvPr name="TextBox 10" id="10"/>
              <p:cNvSpPr txBox="true"/>
              <p:nvPr/>
            </p:nvSpPr>
            <p:spPr>
              <a:xfrm>
                <a:off x="0" y="-38100"/>
                <a:ext cx="494846" cy="218434"/>
              </a:xfrm>
              <a:prstGeom prst="rect">
                <a:avLst/>
              </a:prstGeom>
            </p:spPr>
            <p:txBody>
              <a:bodyPr anchor="ctr" rtlCol="false" tIns="50800" lIns="50800" bIns="50800" rIns="50800"/>
              <a:lstStyle/>
              <a:p>
                <a:pPr algn="ctr">
                  <a:lnSpc>
                    <a:spcPts val="2659"/>
                  </a:lnSpc>
                </a:pPr>
              </a:p>
            </p:txBody>
          </p:sp>
        </p:grpSp>
        <p:sp>
          <p:nvSpPr>
            <p:cNvPr name="TextBox 11" id="11"/>
            <p:cNvSpPr txBox="true"/>
            <p:nvPr/>
          </p:nvSpPr>
          <p:spPr>
            <a:xfrm rot="0">
              <a:off x="64799" y="195273"/>
              <a:ext cx="2375561" cy="484293"/>
            </a:xfrm>
            <a:prstGeom prst="rect">
              <a:avLst/>
            </a:prstGeom>
          </p:spPr>
          <p:txBody>
            <a:bodyPr anchor="t" rtlCol="false" tIns="0" lIns="0" bIns="0" rIns="0">
              <a:spAutoFit/>
            </a:bodyPr>
            <a:lstStyle/>
            <a:p>
              <a:pPr algn="ctr">
                <a:lnSpc>
                  <a:spcPts val="3079"/>
                </a:lnSpc>
                <a:spcBef>
                  <a:spcPct val="0"/>
                </a:spcBef>
              </a:pPr>
              <a:r>
                <a:rPr lang="en-US" b="true" sz="2199">
                  <a:solidFill>
                    <a:srgbClr val="FFFFFF"/>
                  </a:solidFill>
                  <a:latin typeface="Inter Medium"/>
                  <a:ea typeface="Inter Medium"/>
                  <a:cs typeface="Inter Medium"/>
                  <a:sym typeface="Inter Medium"/>
                </a:rPr>
                <a:t>PAGE 08</a:t>
              </a:r>
            </a:p>
          </p:txBody>
        </p:sp>
      </p:grpSp>
      <p:grpSp>
        <p:nvGrpSpPr>
          <p:cNvPr name="Group 12" id="12"/>
          <p:cNvGrpSpPr/>
          <p:nvPr/>
        </p:nvGrpSpPr>
        <p:grpSpPr>
          <a:xfrm rot="0">
            <a:off x="5406678" y="2242280"/>
            <a:ext cx="3737322" cy="7016020"/>
            <a:chOff x="0" y="0"/>
            <a:chExt cx="4983096" cy="9354693"/>
          </a:xfrm>
        </p:grpSpPr>
        <p:grpSp>
          <p:nvGrpSpPr>
            <p:cNvPr name="Group 13" id="13"/>
            <p:cNvGrpSpPr/>
            <p:nvPr/>
          </p:nvGrpSpPr>
          <p:grpSpPr>
            <a:xfrm rot="0">
              <a:off x="0" y="0"/>
              <a:ext cx="4983096" cy="9354693"/>
              <a:chOff x="0" y="0"/>
              <a:chExt cx="984315" cy="1847841"/>
            </a:xfrm>
          </p:grpSpPr>
          <p:sp>
            <p:nvSpPr>
              <p:cNvPr name="Freeform 14" id="14"/>
              <p:cNvSpPr/>
              <p:nvPr/>
            </p:nvSpPr>
            <p:spPr>
              <a:xfrm flipH="false" flipV="false" rot="0">
                <a:off x="0" y="0"/>
                <a:ext cx="984315" cy="1847841"/>
              </a:xfrm>
              <a:custGeom>
                <a:avLst/>
                <a:gdLst/>
                <a:ahLst/>
                <a:cxnLst/>
                <a:rect r="r" b="b" t="t" l="l"/>
                <a:pathLst>
                  <a:path h="1847841" w="984315">
                    <a:moveTo>
                      <a:pt x="105647" y="0"/>
                    </a:moveTo>
                    <a:lnTo>
                      <a:pt x="878668" y="0"/>
                    </a:lnTo>
                    <a:cubicBezTo>
                      <a:pt x="937015" y="0"/>
                      <a:pt x="984315" y="47300"/>
                      <a:pt x="984315" y="105647"/>
                    </a:cubicBezTo>
                    <a:lnTo>
                      <a:pt x="984315" y="1742193"/>
                    </a:lnTo>
                    <a:cubicBezTo>
                      <a:pt x="984315" y="1770213"/>
                      <a:pt x="973185" y="1797084"/>
                      <a:pt x="953372" y="1816897"/>
                    </a:cubicBezTo>
                    <a:cubicBezTo>
                      <a:pt x="933559" y="1836710"/>
                      <a:pt x="906687" y="1847841"/>
                      <a:pt x="878668" y="1847841"/>
                    </a:cubicBezTo>
                    <a:lnTo>
                      <a:pt x="105647" y="1847841"/>
                    </a:lnTo>
                    <a:cubicBezTo>
                      <a:pt x="77628" y="1847841"/>
                      <a:pt x="50756" y="1836710"/>
                      <a:pt x="30943" y="1816897"/>
                    </a:cubicBezTo>
                    <a:cubicBezTo>
                      <a:pt x="11131" y="1797084"/>
                      <a:pt x="0" y="1770213"/>
                      <a:pt x="0" y="1742193"/>
                    </a:cubicBezTo>
                    <a:lnTo>
                      <a:pt x="0" y="105647"/>
                    </a:lnTo>
                    <a:cubicBezTo>
                      <a:pt x="0" y="77628"/>
                      <a:pt x="11131" y="50756"/>
                      <a:pt x="30943" y="30943"/>
                    </a:cubicBezTo>
                    <a:cubicBezTo>
                      <a:pt x="50756" y="11131"/>
                      <a:pt x="77628" y="0"/>
                      <a:pt x="105647" y="0"/>
                    </a:cubicBezTo>
                    <a:close/>
                  </a:path>
                </a:pathLst>
              </a:custGeom>
              <a:solidFill>
                <a:srgbClr val="000000">
                  <a:alpha val="0"/>
                </a:srgbClr>
              </a:solidFill>
              <a:ln w="38100" cap="rnd">
                <a:solidFill>
                  <a:srgbClr val="FFFFFF"/>
                </a:solidFill>
                <a:prstDash val="solid"/>
                <a:round/>
              </a:ln>
            </p:spPr>
          </p:sp>
          <p:sp>
            <p:nvSpPr>
              <p:cNvPr name="TextBox 15" id="15"/>
              <p:cNvSpPr txBox="true"/>
              <p:nvPr/>
            </p:nvSpPr>
            <p:spPr>
              <a:xfrm>
                <a:off x="0" y="-38100"/>
                <a:ext cx="984315" cy="1885941"/>
              </a:xfrm>
              <a:prstGeom prst="rect">
                <a:avLst/>
              </a:prstGeom>
            </p:spPr>
            <p:txBody>
              <a:bodyPr anchor="ctr" rtlCol="false" tIns="50800" lIns="50800" bIns="50800" rIns="50800"/>
              <a:lstStyle/>
              <a:p>
                <a:pPr algn="ctr">
                  <a:lnSpc>
                    <a:spcPts val="3079"/>
                  </a:lnSpc>
                </a:pPr>
              </a:p>
            </p:txBody>
          </p:sp>
        </p:grpSp>
        <p:grpSp>
          <p:nvGrpSpPr>
            <p:cNvPr name="Group 16" id="16"/>
            <p:cNvGrpSpPr/>
            <p:nvPr/>
          </p:nvGrpSpPr>
          <p:grpSpPr>
            <a:xfrm rot="0">
              <a:off x="180436" y="189053"/>
              <a:ext cx="4622224" cy="8976588"/>
              <a:chOff x="0" y="0"/>
              <a:chExt cx="355148" cy="689714"/>
            </a:xfrm>
          </p:grpSpPr>
          <p:sp>
            <p:nvSpPr>
              <p:cNvPr name="Freeform 17" id="17"/>
              <p:cNvSpPr/>
              <p:nvPr/>
            </p:nvSpPr>
            <p:spPr>
              <a:xfrm flipH="false" flipV="false" rot="0">
                <a:off x="0" y="0"/>
                <a:ext cx="355148" cy="689714"/>
              </a:xfrm>
              <a:custGeom>
                <a:avLst/>
                <a:gdLst/>
                <a:ahLst/>
                <a:cxnLst/>
                <a:rect r="r" b="b" t="t" l="l"/>
                <a:pathLst>
                  <a:path h="689714" w="355148">
                    <a:moveTo>
                      <a:pt x="113896" y="0"/>
                    </a:moveTo>
                    <a:lnTo>
                      <a:pt x="241252" y="0"/>
                    </a:lnTo>
                    <a:cubicBezTo>
                      <a:pt x="304155" y="0"/>
                      <a:pt x="355148" y="50993"/>
                      <a:pt x="355148" y="113896"/>
                    </a:cubicBezTo>
                    <a:lnTo>
                      <a:pt x="355148" y="575819"/>
                    </a:lnTo>
                    <a:cubicBezTo>
                      <a:pt x="355148" y="606026"/>
                      <a:pt x="343148" y="634995"/>
                      <a:pt x="321788" y="656355"/>
                    </a:cubicBezTo>
                    <a:cubicBezTo>
                      <a:pt x="300429" y="677714"/>
                      <a:pt x="271459" y="689714"/>
                      <a:pt x="241252" y="689714"/>
                    </a:cubicBezTo>
                    <a:lnTo>
                      <a:pt x="113896" y="689714"/>
                    </a:lnTo>
                    <a:cubicBezTo>
                      <a:pt x="50993" y="689714"/>
                      <a:pt x="0" y="638721"/>
                      <a:pt x="0" y="575819"/>
                    </a:cubicBezTo>
                    <a:lnTo>
                      <a:pt x="0" y="113896"/>
                    </a:lnTo>
                    <a:cubicBezTo>
                      <a:pt x="0" y="50993"/>
                      <a:pt x="50993" y="0"/>
                      <a:pt x="113896" y="0"/>
                    </a:cubicBezTo>
                    <a:close/>
                  </a:path>
                </a:pathLst>
              </a:custGeom>
              <a:blipFill>
                <a:blip r:embed="rId2"/>
                <a:stretch>
                  <a:fillRect l="0" t="-1750" r="0" b="-1750"/>
                </a:stretch>
              </a:blipFill>
            </p:spPr>
          </p:sp>
        </p:grpSp>
      </p:grpSp>
      <p:grpSp>
        <p:nvGrpSpPr>
          <p:cNvPr name="Group 18" id="18"/>
          <p:cNvGrpSpPr/>
          <p:nvPr/>
        </p:nvGrpSpPr>
        <p:grpSpPr>
          <a:xfrm rot="0">
            <a:off x="1028700" y="2242280"/>
            <a:ext cx="3943541" cy="7016020"/>
            <a:chOff x="0" y="0"/>
            <a:chExt cx="5258055" cy="9354693"/>
          </a:xfrm>
        </p:grpSpPr>
        <p:grpSp>
          <p:nvGrpSpPr>
            <p:cNvPr name="Group 19" id="19"/>
            <p:cNvGrpSpPr/>
            <p:nvPr/>
          </p:nvGrpSpPr>
          <p:grpSpPr>
            <a:xfrm rot="0">
              <a:off x="0" y="0"/>
              <a:ext cx="5258055" cy="9354693"/>
              <a:chOff x="0" y="0"/>
              <a:chExt cx="1038628" cy="1847841"/>
            </a:xfrm>
          </p:grpSpPr>
          <p:sp>
            <p:nvSpPr>
              <p:cNvPr name="Freeform 20" id="20"/>
              <p:cNvSpPr/>
              <p:nvPr/>
            </p:nvSpPr>
            <p:spPr>
              <a:xfrm flipH="false" flipV="false" rot="0">
                <a:off x="0" y="0"/>
                <a:ext cx="1038628" cy="1847841"/>
              </a:xfrm>
              <a:custGeom>
                <a:avLst/>
                <a:gdLst/>
                <a:ahLst/>
                <a:cxnLst/>
                <a:rect r="r" b="b" t="t" l="l"/>
                <a:pathLst>
                  <a:path h="1847841" w="1038628">
                    <a:moveTo>
                      <a:pt x="100123" y="0"/>
                    </a:moveTo>
                    <a:lnTo>
                      <a:pt x="938505" y="0"/>
                    </a:lnTo>
                    <a:cubicBezTo>
                      <a:pt x="993802" y="0"/>
                      <a:pt x="1038628" y="44826"/>
                      <a:pt x="1038628" y="100123"/>
                    </a:cubicBezTo>
                    <a:lnTo>
                      <a:pt x="1038628" y="1747718"/>
                    </a:lnTo>
                    <a:cubicBezTo>
                      <a:pt x="1038628" y="1803014"/>
                      <a:pt x="993802" y="1847841"/>
                      <a:pt x="938505" y="1847841"/>
                    </a:cubicBezTo>
                    <a:lnTo>
                      <a:pt x="100123" y="1847841"/>
                    </a:lnTo>
                    <a:cubicBezTo>
                      <a:pt x="44826" y="1847841"/>
                      <a:pt x="0" y="1803014"/>
                      <a:pt x="0" y="1747718"/>
                    </a:cubicBezTo>
                    <a:lnTo>
                      <a:pt x="0" y="100123"/>
                    </a:lnTo>
                    <a:cubicBezTo>
                      <a:pt x="0" y="44826"/>
                      <a:pt x="44826" y="0"/>
                      <a:pt x="100123" y="0"/>
                    </a:cubicBezTo>
                    <a:close/>
                  </a:path>
                </a:pathLst>
              </a:custGeom>
              <a:solidFill>
                <a:srgbClr val="000000">
                  <a:alpha val="0"/>
                </a:srgbClr>
              </a:solidFill>
              <a:ln w="38100" cap="rnd">
                <a:solidFill>
                  <a:srgbClr val="FFFFFF"/>
                </a:solidFill>
                <a:prstDash val="solid"/>
                <a:round/>
              </a:ln>
            </p:spPr>
          </p:sp>
          <p:sp>
            <p:nvSpPr>
              <p:cNvPr name="TextBox 21" id="21"/>
              <p:cNvSpPr txBox="true"/>
              <p:nvPr/>
            </p:nvSpPr>
            <p:spPr>
              <a:xfrm>
                <a:off x="0" y="-38100"/>
                <a:ext cx="1038628" cy="1885941"/>
              </a:xfrm>
              <a:prstGeom prst="rect">
                <a:avLst/>
              </a:prstGeom>
            </p:spPr>
            <p:txBody>
              <a:bodyPr anchor="ctr" rtlCol="false" tIns="50800" lIns="50800" bIns="50800" rIns="50800"/>
              <a:lstStyle/>
              <a:p>
                <a:pPr algn="ctr">
                  <a:lnSpc>
                    <a:spcPts val="3079"/>
                  </a:lnSpc>
                </a:pPr>
              </a:p>
            </p:txBody>
          </p:sp>
        </p:grpSp>
        <p:grpSp>
          <p:nvGrpSpPr>
            <p:cNvPr name="Group 22" id="22"/>
            <p:cNvGrpSpPr/>
            <p:nvPr/>
          </p:nvGrpSpPr>
          <p:grpSpPr>
            <a:xfrm rot="0">
              <a:off x="190392" y="189053"/>
              <a:ext cx="4877270" cy="8976588"/>
              <a:chOff x="0" y="0"/>
              <a:chExt cx="374744" cy="689714"/>
            </a:xfrm>
          </p:grpSpPr>
          <p:sp>
            <p:nvSpPr>
              <p:cNvPr name="Freeform 23" id="23"/>
              <p:cNvSpPr/>
              <p:nvPr/>
            </p:nvSpPr>
            <p:spPr>
              <a:xfrm flipH="false" flipV="false" rot="0">
                <a:off x="0" y="0"/>
                <a:ext cx="374744" cy="689714"/>
              </a:xfrm>
              <a:custGeom>
                <a:avLst/>
                <a:gdLst/>
                <a:ahLst/>
                <a:cxnLst/>
                <a:rect r="r" b="b" t="t" l="l"/>
                <a:pathLst>
                  <a:path h="689714" w="374744">
                    <a:moveTo>
                      <a:pt x="107940" y="0"/>
                    </a:moveTo>
                    <a:lnTo>
                      <a:pt x="266804" y="0"/>
                    </a:lnTo>
                    <a:cubicBezTo>
                      <a:pt x="295432" y="0"/>
                      <a:pt x="322887" y="11372"/>
                      <a:pt x="343129" y="31615"/>
                    </a:cubicBezTo>
                    <a:cubicBezTo>
                      <a:pt x="363372" y="51857"/>
                      <a:pt x="374744" y="79312"/>
                      <a:pt x="374744" y="107940"/>
                    </a:cubicBezTo>
                    <a:lnTo>
                      <a:pt x="374744" y="581775"/>
                    </a:lnTo>
                    <a:cubicBezTo>
                      <a:pt x="374744" y="610402"/>
                      <a:pt x="363372" y="637857"/>
                      <a:pt x="343129" y="658099"/>
                    </a:cubicBezTo>
                    <a:cubicBezTo>
                      <a:pt x="322887" y="678342"/>
                      <a:pt x="295432" y="689714"/>
                      <a:pt x="266804" y="689714"/>
                    </a:cubicBezTo>
                    <a:lnTo>
                      <a:pt x="107940" y="689714"/>
                    </a:lnTo>
                    <a:cubicBezTo>
                      <a:pt x="79312" y="689714"/>
                      <a:pt x="51857" y="678342"/>
                      <a:pt x="31615" y="658099"/>
                    </a:cubicBezTo>
                    <a:cubicBezTo>
                      <a:pt x="11372" y="637857"/>
                      <a:pt x="0" y="610402"/>
                      <a:pt x="0" y="581775"/>
                    </a:cubicBezTo>
                    <a:lnTo>
                      <a:pt x="0" y="107940"/>
                    </a:lnTo>
                    <a:cubicBezTo>
                      <a:pt x="0" y="79312"/>
                      <a:pt x="11372" y="51857"/>
                      <a:pt x="31615" y="31615"/>
                    </a:cubicBezTo>
                    <a:cubicBezTo>
                      <a:pt x="51857" y="11372"/>
                      <a:pt x="79312" y="0"/>
                      <a:pt x="107940" y="0"/>
                    </a:cubicBezTo>
                    <a:close/>
                  </a:path>
                </a:pathLst>
              </a:custGeom>
              <a:blipFill>
                <a:blip r:embed="rId3"/>
                <a:stretch>
                  <a:fillRect l="0" t="-3530" r="0" b="-3530"/>
                </a:stretch>
              </a:blipFill>
            </p:spPr>
          </p:sp>
        </p:grpSp>
      </p:grpSp>
      <p:sp>
        <p:nvSpPr>
          <p:cNvPr name="Freeform 24" id="24"/>
          <p:cNvSpPr/>
          <p:nvPr/>
        </p:nvSpPr>
        <p:spPr>
          <a:xfrm flipH="false" flipV="false" rot="0">
            <a:off x="14983121" y="8657314"/>
            <a:ext cx="600986" cy="600986"/>
          </a:xfrm>
          <a:custGeom>
            <a:avLst/>
            <a:gdLst/>
            <a:ahLst/>
            <a:cxnLst/>
            <a:rect r="r" b="b" t="t" l="l"/>
            <a:pathLst>
              <a:path h="600986" w="600986">
                <a:moveTo>
                  <a:pt x="0" y="0"/>
                </a:moveTo>
                <a:lnTo>
                  <a:pt x="600985" y="0"/>
                </a:lnTo>
                <a:lnTo>
                  <a:pt x="600985" y="600986"/>
                </a:lnTo>
                <a:lnTo>
                  <a:pt x="0" y="60098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5" id="25"/>
          <p:cNvSpPr/>
          <p:nvPr/>
        </p:nvSpPr>
        <p:spPr>
          <a:xfrm flipH="false" flipV="false" rot="0">
            <a:off x="15820718" y="8657314"/>
            <a:ext cx="600986" cy="600986"/>
          </a:xfrm>
          <a:custGeom>
            <a:avLst/>
            <a:gdLst/>
            <a:ahLst/>
            <a:cxnLst/>
            <a:rect r="r" b="b" t="t" l="l"/>
            <a:pathLst>
              <a:path h="600986" w="600986">
                <a:moveTo>
                  <a:pt x="0" y="0"/>
                </a:moveTo>
                <a:lnTo>
                  <a:pt x="600985" y="0"/>
                </a:lnTo>
                <a:lnTo>
                  <a:pt x="600985" y="600986"/>
                </a:lnTo>
                <a:lnTo>
                  <a:pt x="0" y="60098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6" id="26"/>
          <p:cNvSpPr/>
          <p:nvPr/>
        </p:nvSpPr>
        <p:spPr>
          <a:xfrm flipH="false" flipV="false" rot="0">
            <a:off x="16658314" y="8657314"/>
            <a:ext cx="600986" cy="600986"/>
          </a:xfrm>
          <a:custGeom>
            <a:avLst/>
            <a:gdLst/>
            <a:ahLst/>
            <a:cxnLst/>
            <a:rect r="r" b="b" t="t" l="l"/>
            <a:pathLst>
              <a:path h="600986" w="600986">
                <a:moveTo>
                  <a:pt x="0" y="0"/>
                </a:moveTo>
                <a:lnTo>
                  <a:pt x="600986" y="0"/>
                </a:lnTo>
                <a:lnTo>
                  <a:pt x="600986" y="600986"/>
                </a:lnTo>
                <a:lnTo>
                  <a:pt x="0" y="60098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7" id="27"/>
          <p:cNvSpPr/>
          <p:nvPr/>
        </p:nvSpPr>
        <p:spPr>
          <a:xfrm flipH="false" flipV="true" rot="0">
            <a:off x="8969576" y="-5987320"/>
            <a:ext cx="6851142" cy="8229600"/>
          </a:xfrm>
          <a:custGeom>
            <a:avLst/>
            <a:gdLst/>
            <a:ahLst/>
            <a:cxnLst/>
            <a:rect r="r" b="b" t="t" l="l"/>
            <a:pathLst>
              <a:path h="8229600" w="6851142">
                <a:moveTo>
                  <a:pt x="0" y="8229600"/>
                </a:moveTo>
                <a:lnTo>
                  <a:pt x="6851142" y="8229600"/>
                </a:lnTo>
                <a:lnTo>
                  <a:pt x="6851142" y="0"/>
                </a:lnTo>
                <a:lnTo>
                  <a:pt x="0" y="0"/>
                </a:lnTo>
                <a:lnTo>
                  <a:pt x="0" y="8229600"/>
                </a:lnTo>
                <a:close/>
              </a:path>
            </a:pathLst>
          </a:custGeom>
          <a:blipFill>
            <a:blip r:embed="rId6"/>
            <a:stretch>
              <a:fillRect l="0" t="0" r="0" b="0"/>
            </a:stretch>
          </a:blipFill>
        </p:spPr>
      </p:sp>
      <p:sp>
        <p:nvSpPr>
          <p:cNvPr name="Freeform 28" id="28"/>
          <p:cNvSpPr/>
          <p:nvPr/>
        </p:nvSpPr>
        <p:spPr>
          <a:xfrm flipH="true" flipV="false" rot="0">
            <a:off x="7483939" y="7816805"/>
            <a:ext cx="6851142" cy="8229600"/>
          </a:xfrm>
          <a:custGeom>
            <a:avLst/>
            <a:gdLst/>
            <a:ahLst/>
            <a:cxnLst/>
            <a:rect r="r" b="b" t="t" l="l"/>
            <a:pathLst>
              <a:path h="8229600" w="6851142">
                <a:moveTo>
                  <a:pt x="6851142" y="0"/>
                </a:moveTo>
                <a:lnTo>
                  <a:pt x="0" y="0"/>
                </a:lnTo>
                <a:lnTo>
                  <a:pt x="0" y="8229600"/>
                </a:lnTo>
                <a:lnTo>
                  <a:pt x="6851142" y="8229600"/>
                </a:lnTo>
                <a:lnTo>
                  <a:pt x="6851142" y="0"/>
                </a:lnTo>
                <a:close/>
              </a:path>
            </a:pathLst>
          </a:custGeom>
          <a:blipFill>
            <a:blip r:embed="rId6"/>
            <a:stretch>
              <a:fillRect l="0" t="0" r="0" b="0"/>
            </a:stretch>
          </a:blipFill>
        </p:spPr>
      </p:sp>
      <p:sp>
        <p:nvSpPr>
          <p:cNvPr name="TextBox 29" id="29"/>
          <p:cNvSpPr txBox="true"/>
          <p:nvPr/>
        </p:nvSpPr>
        <p:spPr>
          <a:xfrm rot="0">
            <a:off x="9985483" y="3001737"/>
            <a:ext cx="7273817" cy="2916727"/>
          </a:xfrm>
          <a:prstGeom prst="rect">
            <a:avLst/>
          </a:prstGeom>
        </p:spPr>
        <p:txBody>
          <a:bodyPr anchor="t" rtlCol="false" tIns="0" lIns="0" bIns="0" rIns="0">
            <a:spAutoFit/>
          </a:bodyPr>
          <a:lstStyle/>
          <a:p>
            <a:pPr algn="r">
              <a:lnSpc>
                <a:spcPts val="7604"/>
              </a:lnSpc>
            </a:pPr>
            <a:r>
              <a:rPr lang="en-US" b="true" sz="6913">
                <a:solidFill>
                  <a:srgbClr val="FFFFFF"/>
                </a:solidFill>
                <a:latin typeface="Inter Semi-Bold"/>
                <a:ea typeface="Inter Semi-Bold"/>
                <a:cs typeface="Inter Semi-Bold"/>
                <a:sym typeface="Inter Semi-Bold"/>
              </a:rPr>
              <a:t>YAXSHI VA YOMON ALGORITM</a:t>
            </a:r>
          </a:p>
        </p:txBody>
      </p:sp>
      <p:sp>
        <p:nvSpPr>
          <p:cNvPr name="TextBox 30" id="30"/>
          <p:cNvSpPr txBox="true"/>
          <p:nvPr/>
        </p:nvSpPr>
        <p:spPr>
          <a:xfrm rot="0">
            <a:off x="10852183" y="6176452"/>
            <a:ext cx="6407117" cy="1249680"/>
          </a:xfrm>
          <a:prstGeom prst="rect">
            <a:avLst/>
          </a:prstGeom>
        </p:spPr>
        <p:txBody>
          <a:bodyPr anchor="t" rtlCol="false" tIns="0" lIns="0" bIns="0" rIns="0">
            <a:spAutoFit/>
          </a:bodyPr>
          <a:lstStyle/>
          <a:p>
            <a:pPr algn="r">
              <a:lnSpc>
                <a:spcPts val="2520"/>
              </a:lnSpc>
              <a:spcBef>
                <a:spcPct val="0"/>
              </a:spcBef>
            </a:pPr>
            <a:r>
              <a:rPr lang="en-US" sz="1800">
                <a:solidFill>
                  <a:srgbClr val="FFFFFF"/>
                </a:solidFill>
                <a:latin typeface="Inter"/>
                <a:ea typeface="Inter"/>
                <a:cs typeface="Inter"/>
                <a:sym typeface="Inter"/>
              </a:rPr>
              <a:t>Bizning dastur ishlayapti degani bu yaxshi degani emas. Kichik proektda ishlab turgan algoritmlar yoki logikalar katta proektda ko’pincha xatolarga olib keladi. Buni hal qilish uchun algoritmlash bilimlaringiz sizga yordam beradi. </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028700" y="1028700"/>
            <a:ext cx="3687612" cy="1075229"/>
            <a:chOff x="0" y="0"/>
            <a:chExt cx="4916816" cy="1433639"/>
          </a:xfrm>
        </p:grpSpPr>
        <p:grpSp>
          <p:nvGrpSpPr>
            <p:cNvPr name="Group 3" id="3"/>
            <p:cNvGrpSpPr/>
            <p:nvPr/>
          </p:nvGrpSpPr>
          <p:grpSpPr>
            <a:xfrm rot="0">
              <a:off x="0" y="0"/>
              <a:ext cx="4916816" cy="1433639"/>
              <a:chOff x="0" y="0"/>
              <a:chExt cx="971223" cy="283188"/>
            </a:xfrm>
          </p:grpSpPr>
          <p:sp>
            <p:nvSpPr>
              <p:cNvPr name="Freeform 4" id="4"/>
              <p:cNvSpPr/>
              <p:nvPr/>
            </p:nvSpPr>
            <p:spPr>
              <a:xfrm flipH="false" flipV="false" rot="0">
                <a:off x="0" y="0"/>
                <a:ext cx="971223" cy="283188"/>
              </a:xfrm>
              <a:custGeom>
                <a:avLst/>
                <a:gdLst/>
                <a:ahLst/>
                <a:cxnLst/>
                <a:rect r="r" b="b" t="t" l="l"/>
                <a:pathLst>
                  <a:path h="283188" w="971223">
                    <a:moveTo>
                      <a:pt x="107071" y="0"/>
                    </a:moveTo>
                    <a:lnTo>
                      <a:pt x="864151" y="0"/>
                    </a:lnTo>
                    <a:cubicBezTo>
                      <a:pt x="923285" y="0"/>
                      <a:pt x="971223" y="47938"/>
                      <a:pt x="971223" y="107071"/>
                    </a:cubicBezTo>
                    <a:lnTo>
                      <a:pt x="971223" y="176117"/>
                    </a:lnTo>
                    <a:cubicBezTo>
                      <a:pt x="971223" y="204514"/>
                      <a:pt x="959942" y="231748"/>
                      <a:pt x="939862" y="251827"/>
                    </a:cubicBezTo>
                    <a:cubicBezTo>
                      <a:pt x="919783" y="271907"/>
                      <a:pt x="892548" y="283188"/>
                      <a:pt x="864151" y="283188"/>
                    </a:cubicBezTo>
                    <a:lnTo>
                      <a:pt x="107071" y="283188"/>
                    </a:lnTo>
                    <a:cubicBezTo>
                      <a:pt x="47938" y="283188"/>
                      <a:pt x="0" y="235250"/>
                      <a:pt x="0" y="176117"/>
                    </a:cubicBezTo>
                    <a:lnTo>
                      <a:pt x="0" y="107071"/>
                    </a:lnTo>
                    <a:cubicBezTo>
                      <a:pt x="0" y="78674"/>
                      <a:pt x="11281" y="51440"/>
                      <a:pt x="31361" y="31361"/>
                    </a:cubicBezTo>
                    <a:cubicBezTo>
                      <a:pt x="51440" y="11281"/>
                      <a:pt x="78674" y="0"/>
                      <a:pt x="107071" y="0"/>
                    </a:cubicBezTo>
                    <a:close/>
                  </a:path>
                </a:pathLst>
              </a:custGeom>
              <a:solidFill>
                <a:srgbClr val="000000">
                  <a:alpha val="0"/>
                </a:srgbClr>
              </a:solidFill>
              <a:ln w="38100" cap="rnd">
                <a:solidFill>
                  <a:srgbClr val="FFFFFF"/>
                </a:solidFill>
                <a:prstDash val="solid"/>
                <a:round/>
              </a:ln>
            </p:spPr>
          </p:sp>
          <p:sp>
            <p:nvSpPr>
              <p:cNvPr name="TextBox 5" id="5"/>
              <p:cNvSpPr txBox="true"/>
              <p:nvPr/>
            </p:nvSpPr>
            <p:spPr>
              <a:xfrm>
                <a:off x="0" y="-38100"/>
                <a:ext cx="971223" cy="321288"/>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319775" y="195273"/>
              <a:ext cx="4277266" cy="1004993"/>
            </a:xfrm>
            <a:prstGeom prst="rect">
              <a:avLst/>
            </a:prstGeom>
          </p:spPr>
          <p:txBody>
            <a:bodyPr anchor="t" rtlCol="false" tIns="0" lIns="0" bIns="0" rIns="0">
              <a:spAutoFit/>
            </a:bodyPr>
            <a:lstStyle/>
            <a:p>
              <a:pPr algn="ctr">
                <a:lnSpc>
                  <a:spcPts val="3079"/>
                </a:lnSpc>
                <a:spcBef>
                  <a:spcPct val="0"/>
                </a:spcBef>
              </a:pPr>
              <a:r>
                <a:rPr lang="en-US" b="true" sz="2199">
                  <a:solidFill>
                    <a:srgbClr val="FFFFFF"/>
                  </a:solidFill>
                  <a:latin typeface="Inter Medium"/>
                  <a:ea typeface="Inter Medium"/>
                  <a:cs typeface="Inter Medium"/>
                  <a:sym typeface="Inter Medium"/>
                </a:rPr>
                <a:t>DATA STRUCTURES AND ALGORITHMS</a:t>
              </a:r>
            </a:p>
          </p:txBody>
        </p:sp>
      </p:grpSp>
      <p:grpSp>
        <p:nvGrpSpPr>
          <p:cNvPr name="Group 7" id="7"/>
          <p:cNvGrpSpPr/>
          <p:nvPr/>
        </p:nvGrpSpPr>
        <p:grpSpPr>
          <a:xfrm rot="0">
            <a:off x="15380431" y="1028700"/>
            <a:ext cx="1878869" cy="684704"/>
            <a:chOff x="0" y="0"/>
            <a:chExt cx="2505159" cy="912939"/>
          </a:xfrm>
        </p:grpSpPr>
        <p:grpSp>
          <p:nvGrpSpPr>
            <p:cNvPr name="Group 8" id="8"/>
            <p:cNvGrpSpPr/>
            <p:nvPr/>
          </p:nvGrpSpPr>
          <p:grpSpPr>
            <a:xfrm rot="0">
              <a:off x="0" y="0"/>
              <a:ext cx="2505159" cy="912939"/>
              <a:chOff x="0" y="0"/>
              <a:chExt cx="494846" cy="180334"/>
            </a:xfrm>
          </p:grpSpPr>
          <p:sp>
            <p:nvSpPr>
              <p:cNvPr name="Freeform 9" id="9"/>
              <p:cNvSpPr/>
              <p:nvPr/>
            </p:nvSpPr>
            <p:spPr>
              <a:xfrm flipH="false" flipV="false" rot="0">
                <a:off x="0" y="0"/>
                <a:ext cx="494846" cy="180334"/>
              </a:xfrm>
              <a:custGeom>
                <a:avLst/>
                <a:gdLst/>
                <a:ahLst/>
                <a:cxnLst/>
                <a:rect r="r" b="b" t="t" l="l"/>
                <a:pathLst>
                  <a:path h="180334" w="494846">
                    <a:moveTo>
                      <a:pt x="90167" y="0"/>
                    </a:moveTo>
                    <a:lnTo>
                      <a:pt x="404679" y="0"/>
                    </a:lnTo>
                    <a:cubicBezTo>
                      <a:pt x="428593" y="0"/>
                      <a:pt x="451527" y="9500"/>
                      <a:pt x="468437" y="26409"/>
                    </a:cubicBezTo>
                    <a:cubicBezTo>
                      <a:pt x="485346" y="43319"/>
                      <a:pt x="494846" y="66253"/>
                      <a:pt x="494846" y="90167"/>
                    </a:cubicBezTo>
                    <a:lnTo>
                      <a:pt x="494846" y="90167"/>
                    </a:lnTo>
                    <a:cubicBezTo>
                      <a:pt x="494846" y="114081"/>
                      <a:pt x="485346" y="137015"/>
                      <a:pt x="468437" y="153924"/>
                    </a:cubicBezTo>
                    <a:cubicBezTo>
                      <a:pt x="451527" y="170834"/>
                      <a:pt x="428593" y="180334"/>
                      <a:pt x="404679" y="180334"/>
                    </a:cubicBezTo>
                    <a:lnTo>
                      <a:pt x="90167" y="180334"/>
                    </a:lnTo>
                    <a:cubicBezTo>
                      <a:pt x="66253" y="180334"/>
                      <a:pt x="43319" y="170834"/>
                      <a:pt x="26409" y="153924"/>
                    </a:cubicBezTo>
                    <a:cubicBezTo>
                      <a:pt x="9500" y="137015"/>
                      <a:pt x="0" y="114081"/>
                      <a:pt x="0" y="90167"/>
                    </a:cubicBezTo>
                    <a:lnTo>
                      <a:pt x="0" y="90167"/>
                    </a:lnTo>
                    <a:cubicBezTo>
                      <a:pt x="0" y="66253"/>
                      <a:pt x="9500" y="43319"/>
                      <a:pt x="26409" y="26409"/>
                    </a:cubicBezTo>
                    <a:cubicBezTo>
                      <a:pt x="43319" y="9500"/>
                      <a:pt x="66253" y="0"/>
                      <a:pt x="90167" y="0"/>
                    </a:cubicBezTo>
                    <a:close/>
                  </a:path>
                </a:pathLst>
              </a:custGeom>
              <a:solidFill>
                <a:srgbClr val="000000">
                  <a:alpha val="0"/>
                </a:srgbClr>
              </a:solidFill>
              <a:ln w="38100" cap="rnd">
                <a:solidFill>
                  <a:srgbClr val="FFFFFF"/>
                </a:solidFill>
                <a:prstDash val="solid"/>
                <a:round/>
              </a:ln>
            </p:spPr>
          </p:sp>
          <p:sp>
            <p:nvSpPr>
              <p:cNvPr name="TextBox 10" id="10"/>
              <p:cNvSpPr txBox="true"/>
              <p:nvPr/>
            </p:nvSpPr>
            <p:spPr>
              <a:xfrm>
                <a:off x="0" y="-38100"/>
                <a:ext cx="494846" cy="218434"/>
              </a:xfrm>
              <a:prstGeom prst="rect">
                <a:avLst/>
              </a:prstGeom>
            </p:spPr>
            <p:txBody>
              <a:bodyPr anchor="ctr" rtlCol="false" tIns="50800" lIns="50800" bIns="50800" rIns="50800"/>
              <a:lstStyle/>
              <a:p>
                <a:pPr algn="ctr">
                  <a:lnSpc>
                    <a:spcPts val="2659"/>
                  </a:lnSpc>
                </a:pPr>
              </a:p>
            </p:txBody>
          </p:sp>
        </p:grpSp>
        <p:sp>
          <p:nvSpPr>
            <p:cNvPr name="TextBox 11" id="11"/>
            <p:cNvSpPr txBox="true"/>
            <p:nvPr/>
          </p:nvSpPr>
          <p:spPr>
            <a:xfrm rot="0">
              <a:off x="64799" y="195273"/>
              <a:ext cx="2375561" cy="484293"/>
            </a:xfrm>
            <a:prstGeom prst="rect">
              <a:avLst/>
            </a:prstGeom>
          </p:spPr>
          <p:txBody>
            <a:bodyPr anchor="t" rtlCol="false" tIns="0" lIns="0" bIns="0" rIns="0">
              <a:spAutoFit/>
            </a:bodyPr>
            <a:lstStyle/>
            <a:p>
              <a:pPr algn="ctr">
                <a:lnSpc>
                  <a:spcPts val="3079"/>
                </a:lnSpc>
                <a:spcBef>
                  <a:spcPct val="0"/>
                </a:spcBef>
              </a:pPr>
              <a:r>
                <a:rPr lang="en-US" b="true" sz="2199">
                  <a:solidFill>
                    <a:srgbClr val="FFFFFF"/>
                  </a:solidFill>
                  <a:latin typeface="Inter Medium"/>
                  <a:ea typeface="Inter Medium"/>
                  <a:cs typeface="Inter Medium"/>
                  <a:sym typeface="Inter Medium"/>
                </a:rPr>
                <a:t>PAGE 09</a:t>
              </a:r>
            </a:p>
          </p:txBody>
        </p:sp>
      </p:grpSp>
      <p:grpSp>
        <p:nvGrpSpPr>
          <p:cNvPr name="Group 12" id="12"/>
          <p:cNvGrpSpPr/>
          <p:nvPr/>
        </p:nvGrpSpPr>
        <p:grpSpPr>
          <a:xfrm rot="0">
            <a:off x="5893547" y="3470709"/>
            <a:ext cx="4459772" cy="4597382"/>
            <a:chOff x="0" y="0"/>
            <a:chExt cx="5946363" cy="6129843"/>
          </a:xfrm>
        </p:grpSpPr>
        <p:grpSp>
          <p:nvGrpSpPr>
            <p:cNvPr name="Group 13" id="13"/>
            <p:cNvGrpSpPr/>
            <p:nvPr/>
          </p:nvGrpSpPr>
          <p:grpSpPr>
            <a:xfrm rot="0">
              <a:off x="0" y="0"/>
              <a:ext cx="5946363" cy="6129843"/>
              <a:chOff x="0" y="0"/>
              <a:chExt cx="1174590" cy="1210833"/>
            </a:xfrm>
          </p:grpSpPr>
          <p:sp>
            <p:nvSpPr>
              <p:cNvPr name="Freeform 14" id="14"/>
              <p:cNvSpPr/>
              <p:nvPr/>
            </p:nvSpPr>
            <p:spPr>
              <a:xfrm flipH="false" flipV="false" rot="0">
                <a:off x="0" y="0"/>
                <a:ext cx="1174590" cy="1210833"/>
              </a:xfrm>
              <a:custGeom>
                <a:avLst/>
                <a:gdLst/>
                <a:ahLst/>
                <a:cxnLst/>
                <a:rect r="r" b="b" t="t" l="l"/>
                <a:pathLst>
                  <a:path h="1210833" w="1174590">
                    <a:moveTo>
                      <a:pt x="88533" y="0"/>
                    </a:moveTo>
                    <a:lnTo>
                      <a:pt x="1086057" y="0"/>
                    </a:lnTo>
                    <a:cubicBezTo>
                      <a:pt x="1109537" y="0"/>
                      <a:pt x="1132056" y="9328"/>
                      <a:pt x="1148659" y="25931"/>
                    </a:cubicBezTo>
                    <a:cubicBezTo>
                      <a:pt x="1165263" y="42534"/>
                      <a:pt x="1174590" y="65053"/>
                      <a:pt x="1174590" y="88533"/>
                    </a:cubicBezTo>
                    <a:lnTo>
                      <a:pt x="1174590" y="1122300"/>
                    </a:lnTo>
                    <a:cubicBezTo>
                      <a:pt x="1174590" y="1171196"/>
                      <a:pt x="1134952" y="1210833"/>
                      <a:pt x="1086057" y="1210833"/>
                    </a:cubicBezTo>
                    <a:lnTo>
                      <a:pt x="88533" y="1210833"/>
                    </a:lnTo>
                    <a:cubicBezTo>
                      <a:pt x="65053" y="1210833"/>
                      <a:pt x="42534" y="1201506"/>
                      <a:pt x="25931" y="1184902"/>
                    </a:cubicBezTo>
                    <a:cubicBezTo>
                      <a:pt x="9328" y="1168299"/>
                      <a:pt x="0" y="1145781"/>
                      <a:pt x="0" y="1122300"/>
                    </a:cubicBezTo>
                    <a:lnTo>
                      <a:pt x="0" y="88533"/>
                    </a:lnTo>
                    <a:cubicBezTo>
                      <a:pt x="0" y="39638"/>
                      <a:pt x="39638" y="0"/>
                      <a:pt x="88533" y="0"/>
                    </a:cubicBezTo>
                    <a:close/>
                  </a:path>
                </a:pathLst>
              </a:custGeom>
              <a:solidFill>
                <a:srgbClr val="000000">
                  <a:alpha val="0"/>
                </a:srgbClr>
              </a:solidFill>
              <a:ln w="38100" cap="rnd">
                <a:solidFill>
                  <a:srgbClr val="FFFFFF"/>
                </a:solidFill>
                <a:prstDash val="solid"/>
                <a:round/>
              </a:ln>
            </p:spPr>
          </p:sp>
          <p:sp>
            <p:nvSpPr>
              <p:cNvPr name="TextBox 15" id="15"/>
              <p:cNvSpPr txBox="true"/>
              <p:nvPr/>
            </p:nvSpPr>
            <p:spPr>
              <a:xfrm>
                <a:off x="0" y="-38100"/>
                <a:ext cx="1174590" cy="1248933"/>
              </a:xfrm>
              <a:prstGeom prst="rect">
                <a:avLst/>
              </a:prstGeom>
            </p:spPr>
            <p:txBody>
              <a:bodyPr anchor="ctr" rtlCol="false" tIns="50800" lIns="50800" bIns="50800" rIns="50800"/>
              <a:lstStyle/>
              <a:p>
                <a:pPr algn="ctr">
                  <a:lnSpc>
                    <a:spcPts val="3079"/>
                  </a:lnSpc>
                </a:pPr>
              </a:p>
            </p:txBody>
          </p:sp>
        </p:grpSp>
        <p:grpSp>
          <p:nvGrpSpPr>
            <p:cNvPr name="Group 16" id="16"/>
            <p:cNvGrpSpPr/>
            <p:nvPr/>
          </p:nvGrpSpPr>
          <p:grpSpPr>
            <a:xfrm rot="0">
              <a:off x="215316" y="123880"/>
              <a:ext cx="5515732" cy="5882082"/>
              <a:chOff x="0" y="0"/>
              <a:chExt cx="423800" cy="451949"/>
            </a:xfrm>
          </p:grpSpPr>
          <p:sp>
            <p:nvSpPr>
              <p:cNvPr name="Freeform 17" id="17"/>
              <p:cNvSpPr/>
              <p:nvPr/>
            </p:nvSpPr>
            <p:spPr>
              <a:xfrm flipH="false" flipV="false" rot="0">
                <a:off x="0" y="0"/>
                <a:ext cx="423800" cy="451949"/>
              </a:xfrm>
              <a:custGeom>
                <a:avLst/>
                <a:gdLst/>
                <a:ahLst/>
                <a:cxnLst/>
                <a:rect r="r" b="b" t="t" l="l"/>
                <a:pathLst>
                  <a:path h="451949" w="423800">
                    <a:moveTo>
                      <a:pt x="95445" y="0"/>
                    </a:moveTo>
                    <a:lnTo>
                      <a:pt x="328355" y="0"/>
                    </a:lnTo>
                    <a:cubicBezTo>
                      <a:pt x="353668" y="0"/>
                      <a:pt x="377945" y="10056"/>
                      <a:pt x="395845" y="27955"/>
                    </a:cubicBezTo>
                    <a:cubicBezTo>
                      <a:pt x="413744" y="45855"/>
                      <a:pt x="423800" y="70132"/>
                      <a:pt x="423800" y="95445"/>
                    </a:cubicBezTo>
                    <a:lnTo>
                      <a:pt x="423800" y="356503"/>
                    </a:lnTo>
                    <a:cubicBezTo>
                      <a:pt x="423800" y="409216"/>
                      <a:pt x="381068" y="451949"/>
                      <a:pt x="328355" y="451949"/>
                    </a:cubicBezTo>
                    <a:lnTo>
                      <a:pt x="95445" y="451949"/>
                    </a:lnTo>
                    <a:cubicBezTo>
                      <a:pt x="42732" y="451949"/>
                      <a:pt x="0" y="409216"/>
                      <a:pt x="0" y="356503"/>
                    </a:cubicBezTo>
                    <a:lnTo>
                      <a:pt x="0" y="95445"/>
                    </a:lnTo>
                    <a:cubicBezTo>
                      <a:pt x="0" y="42732"/>
                      <a:pt x="42732" y="0"/>
                      <a:pt x="95445" y="0"/>
                    </a:cubicBezTo>
                    <a:close/>
                  </a:path>
                </a:pathLst>
              </a:custGeom>
              <a:blipFill>
                <a:blip r:embed="rId2"/>
                <a:stretch>
                  <a:fillRect l="-1339" t="0" r="-1339" b="0"/>
                </a:stretch>
              </a:blipFill>
            </p:spPr>
          </p:sp>
        </p:grpSp>
      </p:grpSp>
      <p:grpSp>
        <p:nvGrpSpPr>
          <p:cNvPr name="Group 18" id="18"/>
          <p:cNvGrpSpPr/>
          <p:nvPr/>
        </p:nvGrpSpPr>
        <p:grpSpPr>
          <a:xfrm rot="0">
            <a:off x="452177" y="3453860"/>
            <a:ext cx="5213062" cy="4614231"/>
            <a:chOff x="0" y="0"/>
            <a:chExt cx="6950749" cy="6152309"/>
          </a:xfrm>
        </p:grpSpPr>
        <p:grpSp>
          <p:nvGrpSpPr>
            <p:cNvPr name="Group 19" id="19"/>
            <p:cNvGrpSpPr/>
            <p:nvPr/>
          </p:nvGrpSpPr>
          <p:grpSpPr>
            <a:xfrm rot="0">
              <a:off x="0" y="0"/>
              <a:ext cx="6950749" cy="6152309"/>
              <a:chOff x="0" y="0"/>
              <a:chExt cx="1372987" cy="1215271"/>
            </a:xfrm>
          </p:grpSpPr>
          <p:sp>
            <p:nvSpPr>
              <p:cNvPr name="Freeform 20" id="20"/>
              <p:cNvSpPr/>
              <p:nvPr/>
            </p:nvSpPr>
            <p:spPr>
              <a:xfrm flipH="false" flipV="false" rot="0">
                <a:off x="0" y="0"/>
                <a:ext cx="1372987" cy="1215271"/>
              </a:xfrm>
              <a:custGeom>
                <a:avLst/>
                <a:gdLst/>
                <a:ahLst/>
                <a:cxnLst/>
                <a:rect r="r" b="b" t="t" l="l"/>
                <a:pathLst>
                  <a:path h="1215271" w="1372987">
                    <a:moveTo>
                      <a:pt x="75740" y="0"/>
                    </a:moveTo>
                    <a:lnTo>
                      <a:pt x="1297247" y="0"/>
                    </a:lnTo>
                    <a:cubicBezTo>
                      <a:pt x="1339077" y="0"/>
                      <a:pt x="1372987" y="33910"/>
                      <a:pt x="1372987" y="75740"/>
                    </a:cubicBezTo>
                    <a:lnTo>
                      <a:pt x="1372987" y="1139531"/>
                    </a:lnTo>
                    <a:cubicBezTo>
                      <a:pt x="1372987" y="1181361"/>
                      <a:pt x="1339077" y="1215271"/>
                      <a:pt x="1297247" y="1215271"/>
                    </a:cubicBezTo>
                    <a:lnTo>
                      <a:pt x="75740" y="1215271"/>
                    </a:lnTo>
                    <a:cubicBezTo>
                      <a:pt x="55653" y="1215271"/>
                      <a:pt x="36388" y="1207291"/>
                      <a:pt x="22184" y="1193087"/>
                    </a:cubicBezTo>
                    <a:cubicBezTo>
                      <a:pt x="7980" y="1178883"/>
                      <a:pt x="0" y="1159618"/>
                      <a:pt x="0" y="1139531"/>
                    </a:cubicBezTo>
                    <a:lnTo>
                      <a:pt x="0" y="75740"/>
                    </a:lnTo>
                    <a:cubicBezTo>
                      <a:pt x="0" y="33910"/>
                      <a:pt x="33910" y="0"/>
                      <a:pt x="75740" y="0"/>
                    </a:cubicBezTo>
                    <a:close/>
                  </a:path>
                </a:pathLst>
              </a:custGeom>
              <a:solidFill>
                <a:srgbClr val="000000">
                  <a:alpha val="0"/>
                </a:srgbClr>
              </a:solidFill>
              <a:ln w="38100" cap="rnd">
                <a:solidFill>
                  <a:srgbClr val="FFFFFF"/>
                </a:solidFill>
                <a:prstDash val="solid"/>
                <a:round/>
              </a:ln>
            </p:spPr>
          </p:sp>
          <p:sp>
            <p:nvSpPr>
              <p:cNvPr name="TextBox 21" id="21"/>
              <p:cNvSpPr txBox="true"/>
              <p:nvPr/>
            </p:nvSpPr>
            <p:spPr>
              <a:xfrm>
                <a:off x="0" y="-38100"/>
                <a:ext cx="1372987" cy="1253371"/>
              </a:xfrm>
              <a:prstGeom prst="rect">
                <a:avLst/>
              </a:prstGeom>
            </p:spPr>
            <p:txBody>
              <a:bodyPr anchor="ctr" rtlCol="false" tIns="50800" lIns="50800" bIns="50800" rIns="50800"/>
              <a:lstStyle/>
              <a:p>
                <a:pPr algn="ctr">
                  <a:lnSpc>
                    <a:spcPts val="3079"/>
                  </a:lnSpc>
                </a:pPr>
              </a:p>
            </p:txBody>
          </p:sp>
        </p:grpSp>
        <p:grpSp>
          <p:nvGrpSpPr>
            <p:cNvPr name="Group 22" id="22"/>
            <p:cNvGrpSpPr/>
            <p:nvPr/>
          </p:nvGrpSpPr>
          <p:grpSpPr>
            <a:xfrm rot="0">
              <a:off x="251684" y="124334"/>
              <a:ext cx="6447381" cy="5903640"/>
              <a:chOff x="0" y="0"/>
              <a:chExt cx="495383" cy="453605"/>
            </a:xfrm>
          </p:grpSpPr>
          <p:sp>
            <p:nvSpPr>
              <p:cNvPr name="Freeform 23" id="23"/>
              <p:cNvSpPr/>
              <p:nvPr/>
            </p:nvSpPr>
            <p:spPr>
              <a:xfrm flipH="false" flipV="false" rot="0">
                <a:off x="0" y="0"/>
                <a:ext cx="495383" cy="453605"/>
              </a:xfrm>
              <a:custGeom>
                <a:avLst/>
                <a:gdLst/>
                <a:ahLst/>
                <a:cxnLst/>
                <a:rect r="r" b="b" t="t" l="l"/>
                <a:pathLst>
                  <a:path h="453605" w="495383">
                    <a:moveTo>
                      <a:pt x="81653" y="0"/>
                    </a:moveTo>
                    <a:lnTo>
                      <a:pt x="413730" y="0"/>
                    </a:lnTo>
                    <a:cubicBezTo>
                      <a:pt x="458826" y="0"/>
                      <a:pt x="495383" y="36557"/>
                      <a:pt x="495383" y="81653"/>
                    </a:cubicBezTo>
                    <a:lnTo>
                      <a:pt x="495383" y="371951"/>
                    </a:lnTo>
                    <a:cubicBezTo>
                      <a:pt x="495383" y="393607"/>
                      <a:pt x="486780" y="414376"/>
                      <a:pt x="471467" y="429689"/>
                    </a:cubicBezTo>
                    <a:cubicBezTo>
                      <a:pt x="456154" y="445002"/>
                      <a:pt x="435386" y="453605"/>
                      <a:pt x="413730" y="453605"/>
                    </a:cubicBezTo>
                    <a:lnTo>
                      <a:pt x="81653" y="453605"/>
                    </a:lnTo>
                    <a:cubicBezTo>
                      <a:pt x="36557" y="453605"/>
                      <a:pt x="0" y="417047"/>
                      <a:pt x="0" y="371951"/>
                    </a:cubicBezTo>
                    <a:lnTo>
                      <a:pt x="0" y="81653"/>
                    </a:lnTo>
                    <a:cubicBezTo>
                      <a:pt x="0" y="36557"/>
                      <a:pt x="36557" y="0"/>
                      <a:pt x="81653" y="0"/>
                    </a:cubicBezTo>
                    <a:close/>
                  </a:path>
                </a:pathLst>
              </a:custGeom>
              <a:blipFill>
                <a:blip r:embed="rId3"/>
                <a:stretch>
                  <a:fillRect l="0" t="-1121" r="0" b="-1121"/>
                </a:stretch>
              </a:blipFill>
            </p:spPr>
          </p:sp>
        </p:grpSp>
      </p:grpSp>
      <p:sp>
        <p:nvSpPr>
          <p:cNvPr name="Freeform 24" id="24"/>
          <p:cNvSpPr/>
          <p:nvPr/>
        </p:nvSpPr>
        <p:spPr>
          <a:xfrm flipH="false" flipV="false" rot="0">
            <a:off x="14983121" y="8657314"/>
            <a:ext cx="600986" cy="600986"/>
          </a:xfrm>
          <a:custGeom>
            <a:avLst/>
            <a:gdLst/>
            <a:ahLst/>
            <a:cxnLst/>
            <a:rect r="r" b="b" t="t" l="l"/>
            <a:pathLst>
              <a:path h="600986" w="600986">
                <a:moveTo>
                  <a:pt x="0" y="0"/>
                </a:moveTo>
                <a:lnTo>
                  <a:pt x="600985" y="0"/>
                </a:lnTo>
                <a:lnTo>
                  <a:pt x="600985" y="600986"/>
                </a:lnTo>
                <a:lnTo>
                  <a:pt x="0" y="60098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5" id="25"/>
          <p:cNvSpPr/>
          <p:nvPr/>
        </p:nvSpPr>
        <p:spPr>
          <a:xfrm flipH="false" flipV="false" rot="0">
            <a:off x="15820718" y="8657314"/>
            <a:ext cx="600986" cy="600986"/>
          </a:xfrm>
          <a:custGeom>
            <a:avLst/>
            <a:gdLst/>
            <a:ahLst/>
            <a:cxnLst/>
            <a:rect r="r" b="b" t="t" l="l"/>
            <a:pathLst>
              <a:path h="600986" w="600986">
                <a:moveTo>
                  <a:pt x="0" y="0"/>
                </a:moveTo>
                <a:lnTo>
                  <a:pt x="600985" y="0"/>
                </a:lnTo>
                <a:lnTo>
                  <a:pt x="600985" y="600986"/>
                </a:lnTo>
                <a:lnTo>
                  <a:pt x="0" y="60098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6" id="26"/>
          <p:cNvSpPr/>
          <p:nvPr/>
        </p:nvSpPr>
        <p:spPr>
          <a:xfrm flipH="false" flipV="false" rot="0">
            <a:off x="16658314" y="8657314"/>
            <a:ext cx="600986" cy="600986"/>
          </a:xfrm>
          <a:custGeom>
            <a:avLst/>
            <a:gdLst/>
            <a:ahLst/>
            <a:cxnLst/>
            <a:rect r="r" b="b" t="t" l="l"/>
            <a:pathLst>
              <a:path h="600986" w="600986">
                <a:moveTo>
                  <a:pt x="0" y="0"/>
                </a:moveTo>
                <a:lnTo>
                  <a:pt x="600986" y="0"/>
                </a:lnTo>
                <a:lnTo>
                  <a:pt x="600986" y="600986"/>
                </a:lnTo>
                <a:lnTo>
                  <a:pt x="0" y="60098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7" id="27"/>
          <p:cNvSpPr/>
          <p:nvPr/>
        </p:nvSpPr>
        <p:spPr>
          <a:xfrm flipH="false" flipV="true" rot="0">
            <a:off x="8969576" y="-5987320"/>
            <a:ext cx="6851142" cy="8229600"/>
          </a:xfrm>
          <a:custGeom>
            <a:avLst/>
            <a:gdLst/>
            <a:ahLst/>
            <a:cxnLst/>
            <a:rect r="r" b="b" t="t" l="l"/>
            <a:pathLst>
              <a:path h="8229600" w="6851142">
                <a:moveTo>
                  <a:pt x="0" y="8229600"/>
                </a:moveTo>
                <a:lnTo>
                  <a:pt x="6851142" y="8229600"/>
                </a:lnTo>
                <a:lnTo>
                  <a:pt x="6851142" y="0"/>
                </a:lnTo>
                <a:lnTo>
                  <a:pt x="0" y="0"/>
                </a:lnTo>
                <a:lnTo>
                  <a:pt x="0" y="8229600"/>
                </a:lnTo>
                <a:close/>
              </a:path>
            </a:pathLst>
          </a:custGeom>
          <a:blipFill>
            <a:blip r:embed="rId6"/>
            <a:stretch>
              <a:fillRect l="0" t="0" r="0" b="0"/>
            </a:stretch>
          </a:blipFill>
        </p:spPr>
      </p:sp>
      <p:sp>
        <p:nvSpPr>
          <p:cNvPr name="Freeform 28" id="28"/>
          <p:cNvSpPr/>
          <p:nvPr/>
        </p:nvSpPr>
        <p:spPr>
          <a:xfrm flipH="true" flipV="false" rot="0">
            <a:off x="7483939" y="7816805"/>
            <a:ext cx="6851142" cy="8229600"/>
          </a:xfrm>
          <a:custGeom>
            <a:avLst/>
            <a:gdLst/>
            <a:ahLst/>
            <a:cxnLst/>
            <a:rect r="r" b="b" t="t" l="l"/>
            <a:pathLst>
              <a:path h="8229600" w="6851142">
                <a:moveTo>
                  <a:pt x="6851142" y="0"/>
                </a:moveTo>
                <a:lnTo>
                  <a:pt x="0" y="0"/>
                </a:lnTo>
                <a:lnTo>
                  <a:pt x="0" y="8229600"/>
                </a:lnTo>
                <a:lnTo>
                  <a:pt x="6851142" y="8229600"/>
                </a:lnTo>
                <a:lnTo>
                  <a:pt x="6851142" y="0"/>
                </a:lnTo>
                <a:close/>
              </a:path>
            </a:pathLst>
          </a:custGeom>
          <a:blipFill>
            <a:blip r:embed="rId6"/>
            <a:stretch>
              <a:fillRect l="0" t="0" r="0" b="0"/>
            </a:stretch>
          </a:blipFill>
        </p:spPr>
      </p:sp>
      <p:sp>
        <p:nvSpPr>
          <p:cNvPr name="TextBox 29" id="29"/>
          <p:cNvSpPr txBox="true"/>
          <p:nvPr/>
        </p:nvSpPr>
        <p:spPr>
          <a:xfrm rot="0">
            <a:off x="9985483" y="3001737"/>
            <a:ext cx="7273817" cy="2916727"/>
          </a:xfrm>
          <a:prstGeom prst="rect">
            <a:avLst/>
          </a:prstGeom>
        </p:spPr>
        <p:txBody>
          <a:bodyPr anchor="t" rtlCol="false" tIns="0" lIns="0" bIns="0" rIns="0">
            <a:spAutoFit/>
          </a:bodyPr>
          <a:lstStyle/>
          <a:p>
            <a:pPr algn="r">
              <a:lnSpc>
                <a:spcPts val="7604"/>
              </a:lnSpc>
            </a:pPr>
            <a:r>
              <a:rPr lang="en-US" b="true" sz="6913">
                <a:solidFill>
                  <a:srgbClr val="FFFFFF"/>
                </a:solidFill>
                <a:latin typeface="Inter Semi-Bold"/>
                <a:ea typeface="Inter Semi-Bold"/>
                <a:cs typeface="Inter Semi-Bold"/>
                <a:sym typeface="Inter Semi-Bold"/>
              </a:rPr>
              <a:t>YAXSHI VA YOMON ALGORITM</a:t>
            </a:r>
          </a:p>
        </p:txBody>
      </p:sp>
      <p:sp>
        <p:nvSpPr>
          <p:cNvPr name="TextBox 30" id="30"/>
          <p:cNvSpPr txBox="true"/>
          <p:nvPr/>
        </p:nvSpPr>
        <p:spPr>
          <a:xfrm rot="0">
            <a:off x="10852183" y="6176452"/>
            <a:ext cx="6407117" cy="2506980"/>
          </a:xfrm>
          <a:prstGeom prst="rect">
            <a:avLst/>
          </a:prstGeom>
        </p:spPr>
        <p:txBody>
          <a:bodyPr anchor="t" rtlCol="false" tIns="0" lIns="0" bIns="0" rIns="0">
            <a:spAutoFit/>
          </a:bodyPr>
          <a:lstStyle/>
          <a:p>
            <a:pPr algn="r">
              <a:lnSpc>
                <a:spcPts val="2520"/>
              </a:lnSpc>
            </a:pPr>
            <a:r>
              <a:rPr lang="en-US" sz="1800">
                <a:solidFill>
                  <a:srgbClr val="FFFFFF"/>
                </a:solidFill>
                <a:latin typeface="Inter"/>
                <a:ea typeface="Inter"/>
                <a:cs typeface="Inter"/>
                <a:sym typeface="Inter"/>
              </a:rPr>
              <a:t>Algoritm qanchalik yaxshiligi Big O notiation bilan o’chanadii. Bu yerda ikta algoritm ham bir xil vazifani bajaradi. ammo birida ko’p qadamlar va ko’p xotira sarf bo’ladi.</a:t>
            </a:r>
          </a:p>
          <a:p>
            <a:pPr algn="r">
              <a:lnSpc>
                <a:spcPts val="2520"/>
              </a:lnSpc>
            </a:pPr>
            <a:r>
              <a:rPr lang="en-US" sz="1800">
                <a:solidFill>
                  <a:srgbClr val="FFFFFF"/>
                </a:solidFill>
                <a:latin typeface="Inter"/>
                <a:ea typeface="Inter"/>
                <a:cs typeface="Inter"/>
                <a:sym typeface="Inter"/>
              </a:rPr>
              <a:t>Qaysi biri yomon algoritmligi haqida bosh qotirib ko’ring.</a:t>
            </a:r>
          </a:p>
          <a:p>
            <a:pPr algn="r">
              <a:lnSpc>
                <a:spcPts val="2520"/>
              </a:lnSpc>
            </a:pPr>
            <a:r>
              <a:rPr lang="en-US" sz="1800">
                <a:solidFill>
                  <a:srgbClr val="FFFFFF"/>
                </a:solidFill>
                <a:latin typeface="Inter"/>
                <a:ea typeface="Inter"/>
                <a:cs typeface="Inter"/>
                <a:sym typeface="Inter"/>
              </a:rPr>
              <a:t>Bu algoritmlar Big O si</a:t>
            </a:r>
          </a:p>
          <a:p>
            <a:pPr algn="r">
              <a:lnSpc>
                <a:spcPts val="2520"/>
              </a:lnSpc>
            </a:pPr>
            <a:r>
              <a:rPr lang="en-US" sz="1800">
                <a:solidFill>
                  <a:srgbClr val="FFFFFF"/>
                </a:solidFill>
                <a:latin typeface="Inter"/>
                <a:ea typeface="Inter"/>
                <a:cs typeface="Inter"/>
                <a:sym typeface="Inter"/>
              </a:rPr>
              <a:t>Yomonda: O(n^2)</a:t>
            </a:r>
          </a:p>
          <a:p>
            <a:pPr algn="r">
              <a:lnSpc>
                <a:spcPts val="2520"/>
              </a:lnSpc>
              <a:spcBef>
                <a:spcPct val="0"/>
              </a:spcBef>
            </a:pPr>
            <a:r>
              <a:rPr lang="en-US" sz="1800">
                <a:solidFill>
                  <a:srgbClr val="FFFFFF"/>
                </a:solidFill>
                <a:latin typeface="Inter"/>
                <a:ea typeface="Inter"/>
                <a:cs typeface="Inter"/>
                <a:sym typeface="Inter"/>
              </a:rPr>
              <a:t>Yaxshisida: O() </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DAGRjTByKsI</dc:identifier>
  <dcterms:modified xsi:type="dcterms:W3CDTF">2011-08-01T06:04:30Z</dcterms:modified>
  <cp:revision>1</cp:revision>
  <dc:title>DSA Presentation</dc:title>
</cp:coreProperties>
</file>